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771" r:id="rId2"/>
    <p:sldId id="738" r:id="rId3"/>
    <p:sldId id="297" r:id="rId4"/>
    <p:sldId id="774" r:id="rId5"/>
    <p:sldId id="299" r:id="rId6"/>
    <p:sldId id="304" r:id="rId7"/>
    <p:sldId id="312" r:id="rId8"/>
    <p:sldId id="316" r:id="rId9"/>
    <p:sldId id="318" r:id="rId10"/>
    <p:sldId id="321" r:id="rId11"/>
    <p:sldId id="775" r:id="rId12"/>
    <p:sldId id="322" r:id="rId13"/>
    <p:sldId id="768" r:id="rId14"/>
    <p:sldId id="773" r:id="rId15"/>
    <p:sldId id="777" r:id="rId16"/>
    <p:sldId id="776" r:id="rId17"/>
    <p:sldId id="772" r:id="rId18"/>
    <p:sldId id="359" r:id="rId1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94" autoAdjust="0"/>
    <p:restoredTop sz="72295" autoAdjust="0"/>
  </p:normalViewPr>
  <p:slideViewPr>
    <p:cSldViewPr>
      <p:cViewPr varScale="1">
        <p:scale>
          <a:sx n="55" d="100"/>
          <a:sy n="55" d="100"/>
        </p:scale>
        <p:origin x="1992" y="66"/>
      </p:cViewPr>
      <p:guideLst>
        <p:guide orient="horz" pos="2160"/>
        <p:guide pos="2880"/>
      </p:guideLst>
    </p:cSldViewPr>
  </p:slideViewPr>
  <p:outlineViewPr>
    <p:cViewPr>
      <p:scale>
        <a:sx n="33" d="100"/>
        <a:sy n="33" d="100"/>
      </p:scale>
      <p:origin x="0" y="-5000"/>
    </p:cViewPr>
  </p:outlineViewPr>
  <p:notesTextViewPr>
    <p:cViewPr>
      <p:scale>
        <a:sx n="3" d="2"/>
        <a:sy n="3" d="2"/>
      </p:scale>
      <p:origin x="0" y="0"/>
    </p:cViewPr>
  </p:notesTextViewPr>
  <p:sorterViewPr>
    <p:cViewPr varScale="1">
      <p:scale>
        <a:sx n="100" d="100"/>
        <a:sy n="100" d="100"/>
      </p:scale>
      <p:origin x="0" y="-41418"/>
    </p:cViewPr>
  </p:sorterViewPr>
  <p:notesViewPr>
    <p:cSldViewPr>
      <p:cViewPr varScale="1">
        <p:scale>
          <a:sx n="85" d="100"/>
          <a:sy n="85" d="100"/>
        </p:scale>
        <p:origin x="3888"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2962" y="1"/>
            <a:ext cx="3170583" cy="482027"/>
          </a:xfrm>
          <a:prstGeom prst="rect">
            <a:avLst/>
          </a:prstGeom>
        </p:spPr>
        <p:txBody>
          <a:bodyPr vert="horz" lIns="94851" tIns="47425" rIns="94851" bIns="47425" rtlCol="0"/>
          <a:lstStyle>
            <a:lvl1pPr algn="r">
              <a:defRPr sz="1200"/>
            </a:lvl1pPr>
          </a:lstStyle>
          <a:p>
            <a:endParaRPr lang="en-US" dirty="0"/>
          </a:p>
        </p:txBody>
      </p:sp>
      <p:sp>
        <p:nvSpPr>
          <p:cNvPr id="4" name="Footer Placeholder 3"/>
          <p:cNvSpPr>
            <a:spLocks noGrp="1"/>
          </p:cNvSpPr>
          <p:nvPr>
            <p:ph type="ftr" sz="quarter" idx="2"/>
          </p:nvPr>
        </p:nvSpPr>
        <p:spPr>
          <a:xfrm>
            <a:off x="0" y="9119173"/>
            <a:ext cx="3170583" cy="482027"/>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173"/>
            <a:ext cx="3170583" cy="482027"/>
          </a:xfrm>
          <a:prstGeom prst="rect">
            <a:avLst/>
          </a:prstGeom>
        </p:spPr>
        <p:txBody>
          <a:bodyPr vert="horz" lIns="94851" tIns="47425" rIns="94851" bIns="47425" rtlCol="0" anchor="b"/>
          <a:lstStyle>
            <a:lvl1pPr algn="r">
              <a:defRPr sz="1200"/>
            </a:lvl1pPr>
          </a:lstStyle>
          <a:p>
            <a:fld id="{AEA8EF46-264D-9C44-83DD-9C8A7F393272}" type="slidenum">
              <a:rPr lang="en-US" smtClean="0"/>
              <a:t>‹#›</a:t>
            </a:fld>
            <a:endParaRPr lang="en-US"/>
          </a:p>
        </p:txBody>
      </p:sp>
    </p:spTree>
    <p:extLst>
      <p:ext uri="{BB962C8B-B14F-4D97-AF65-F5344CB8AC3E}">
        <p14:creationId xmlns:p14="http://schemas.microsoft.com/office/powerpoint/2010/main" val="18640281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E3D0307B-F45D-4E40-92D8-9C94B9FF6CB8}" type="datetimeFigureOut">
              <a:rPr lang="en-US" smtClean="0"/>
              <a:t>1/14/2020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F736FFC3-BBBC-194A-934E-5843C6963AB4}" type="slidenum">
              <a:rPr lang="en-US" smtClean="0"/>
              <a:t>‹#›</a:t>
            </a:fld>
            <a:endParaRPr lang="en-US"/>
          </a:p>
        </p:txBody>
      </p:sp>
    </p:spTree>
    <p:extLst>
      <p:ext uri="{BB962C8B-B14F-4D97-AF65-F5344CB8AC3E}">
        <p14:creationId xmlns:p14="http://schemas.microsoft.com/office/powerpoint/2010/main" val="1829642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FD1516-751F-4E89-B176-0A0B0F6EA87F}" type="slidenum">
              <a:rPr lang="en-US" smtClean="0"/>
              <a:t>1</a:t>
            </a:fld>
            <a:endParaRPr lang="en-US"/>
          </a:p>
        </p:txBody>
      </p:sp>
      <p:sp>
        <p:nvSpPr>
          <p:cNvPr id="5" name="Date Placeholder 4"/>
          <p:cNvSpPr>
            <a:spLocks noGrp="1"/>
          </p:cNvSpPr>
          <p:nvPr>
            <p:ph type="dt" idx="11"/>
          </p:nvPr>
        </p:nvSpPr>
        <p:spPr/>
        <p:txBody>
          <a:bodyPr/>
          <a:lstStyle/>
          <a:p>
            <a:r>
              <a:rPr lang="en-US"/>
              <a:t>8/9/2018</a:t>
            </a:r>
          </a:p>
        </p:txBody>
      </p:sp>
    </p:spTree>
    <p:extLst>
      <p:ext uri="{BB962C8B-B14F-4D97-AF65-F5344CB8AC3E}">
        <p14:creationId xmlns:p14="http://schemas.microsoft.com/office/powerpoint/2010/main" val="2192944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C3619B02-2542-46E3-BA15-CAFECF96433D}" type="slidenum">
              <a:rPr lang="en-US" smtClean="0"/>
              <a:pPr/>
              <a:t>10</a:t>
            </a:fld>
            <a:endParaRPr lang="en-US" dirty="0"/>
          </a:p>
        </p:txBody>
      </p:sp>
      <p:sp>
        <p:nvSpPr>
          <p:cNvPr id="5" name="Date Placeholder 4"/>
          <p:cNvSpPr>
            <a:spLocks noGrp="1"/>
          </p:cNvSpPr>
          <p:nvPr>
            <p:ph type="dt" idx="11"/>
          </p:nvPr>
        </p:nvSpPr>
        <p:spPr/>
        <p:txBody>
          <a:bodyPr/>
          <a:lstStyle/>
          <a:p>
            <a:r>
              <a:rPr lang="en-US"/>
              <a:t>7/2/2019</a:t>
            </a:r>
          </a:p>
        </p:txBody>
      </p:sp>
    </p:spTree>
    <p:extLst>
      <p:ext uri="{BB962C8B-B14F-4D97-AF65-F5344CB8AC3E}">
        <p14:creationId xmlns:p14="http://schemas.microsoft.com/office/powerpoint/2010/main" val="829811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C3619B02-2542-46E3-BA15-CAFECF96433D}" type="slidenum">
              <a:rPr lang="en-US" smtClean="0"/>
              <a:pPr/>
              <a:t>11</a:t>
            </a:fld>
            <a:endParaRPr lang="en-US" dirty="0"/>
          </a:p>
        </p:txBody>
      </p:sp>
      <p:sp>
        <p:nvSpPr>
          <p:cNvPr id="5" name="Date Placeholder 4"/>
          <p:cNvSpPr>
            <a:spLocks noGrp="1"/>
          </p:cNvSpPr>
          <p:nvPr>
            <p:ph type="dt" idx="11"/>
          </p:nvPr>
        </p:nvSpPr>
        <p:spPr/>
        <p:txBody>
          <a:bodyPr/>
          <a:lstStyle/>
          <a:p>
            <a:r>
              <a:rPr lang="en-US"/>
              <a:t>7/2/2019</a:t>
            </a:r>
          </a:p>
        </p:txBody>
      </p:sp>
    </p:spTree>
    <p:extLst>
      <p:ext uri="{BB962C8B-B14F-4D97-AF65-F5344CB8AC3E}">
        <p14:creationId xmlns:p14="http://schemas.microsoft.com/office/powerpoint/2010/main" val="175383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C3619B02-2542-46E3-BA15-CAFECF96433D}" type="slidenum">
              <a:rPr lang="en-US" smtClean="0"/>
              <a:pPr/>
              <a:t>12</a:t>
            </a:fld>
            <a:endParaRPr lang="en-US" dirty="0"/>
          </a:p>
        </p:txBody>
      </p:sp>
      <p:sp>
        <p:nvSpPr>
          <p:cNvPr id="5" name="Date Placeholder 4"/>
          <p:cNvSpPr>
            <a:spLocks noGrp="1"/>
          </p:cNvSpPr>
          <p:nvPr>
            <p:ph type="dt" idx="11"/>
          </p:nvPr>
        </p:nvSpPr>
        <p:spPr/>
        <p:txBody>
          <a:bodyPr/>
          <a:lstStyle/>
          <a:p>
            <a:r>
              <a:rPr lang="en-US"/>
              <a:t>7/2/2019</a:t>
            </a:r>
          </a:p>
        </p:txBody>
      </p:sp>
    </p:spTree>
    <p:extLst>
      <p:ext uri="{BB962C8B-B14F-4D97-AF65-F5344CB8AC3E}">
        <p14:creationId xmlns:p14="http://schemas.microsoft.com/office/powerpoint/2010/main" val="2854429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C3619B02-2542-46E3-BA15-CAFECF96433D}" type="slidenum">
              <a:rPr lang="en-US" smtClean="0"/>
              <a:pPr/>
              <a:t>13</a:t>
            </a:fld>
            <a:endParaRPr lang="en-US" dirty="0"/>
          </a:p>
        </p:txBody>
      </p:sp>
      <p:sp>
        <p:nvSpPr>
          <p:cNvPr id="5" name="Date Placeholder 4"/>
          <p:cNvSpPr>
            <a:spLocks noGrp="1"/>
          </p:cNvSpPr>
          <p:nvPr>
            <p:ph type="dt" idx="11"/>
          </p:nvPr>
        </p:nvSpPr>
        <p:spPr/>
        <p:txBody>
          <a:bodyPr/>
          <a:lstStyle/>
          <a:p>
            <a:r>
              <a:rPr lang="en-US"/>
              <a:t>7/2/2019</a:t>
            </a:r>
          </a:p>
        </p:txBody>
      </p:sp>
    </p:spTree>
    <p:extLst>
      <p:ext uri="{BB962C8B-B14F-4D97-AF65-F5344CB8AC3E}">
        <p14:creationId xmlns:p14="http://schemas.microsoft.com/office/powerpoint/2010/main" val="3760542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C3619B02-2542-46E3-BA15-CAFECF96433D}" type="slidenum">
              <a:rPr lang="en-US" smtClean="0"/>
              <a:pPr/>
              <a:t>14</a:t>
            </a:fld>
            <a:endParaRPr lang="en-US" dirty="0"/>
          </a:p>
        </p:txBody>
      </p:sp>
      <p:sp>
        <p:nvSpPr>
          <p:cNvPr id="5" name="Date Placeholder 4"/>
          <p:cNvSpPr>
            <a:spLocks noGrp="1"/>
          </p:cNvSpPr>
          <p:nvPr>
            <p:ph type="dt" idx="11"/>
          </p:nvPr>
        </p:nvSpPr>
        <p:spPr/>
        <p:txBody>
          <a:bodyPr/>
          <a:lstStyle/>
          <a:p>
            <a:r>
              <a:rPr lang="en-US"/>
              <a:t>7/2/2019</a:t>
            </a:r>
          </a:p>
        </p:txBody>
      </p:sp>
    </p:spTree>
    <p:extLst>
      <p:ext uri="{BB962C8B-B14F-4D97-AF65-F5344CB8AC3E}">
        <p14:creationId xmlns:p14="http://schemas.microsoft.com/office/powerpoint/2010/main" val="2390963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C3619B02-2542-46E3-BA15-CAFECF96433D}" type="slidenum">
              <a:rPr lang="en-US" smtClean="0"/>
              <a:pPr/>
              <a:t>15</a:t>
            </a:fld>
            <a:endParaRPr lang="en-US" dirty="0"/>
          </a:p>
        </p:txBody>
      </p:sp>
      <p:sp>
        <p:nvSpPr>
          <p:cNvPr id="5" name="Date Placeholder 4"/>
          <p:cNvSpPr>
            <a:spLocks noGrp="1"/>
          </p:cNvSpPr>
          <p:nvPr>
            <p:ph type="dt" idx="11"/>
          </p:nvPr>
        </p:nvSpPr>
        <p:spPr/>
        <p:txBody>
          <a:bodyPr/>
          <a:lstStyle/>
          <a:p>
            <a:r>
              <a:rPr lang="en-US"/>
              <a:t>7/2/2019</a:t>
            </a:r>
          </a:p>
        </p:txBody>
      </p:sp>
    </p:spTree>
    <p:extLst>
      <p:ext uri="{BB962C8B-B14F-4D97-AF65-F5344CB8AC3E}">
        <p14:creationId xmlns:p14="http://schemas.microsoft.com/office/powerpoint/2010/main" val="3626293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C3619B02-2542-46E3-BA15-CAFECF96433D}" type="slidenum">
              <a:rPr lang="en-US" smtClean="0"/>
              <a:pPr/>
              <a:t>16</a:t>
            </a:fld>
            <a:endParaRPr lang="en-US" dirty="0"/>
          </a:p>
        </p:txBody>
      </p:sp>
      <p:sp>
        <p:nvSpPr>
          <p:cNvPr id="5" name="Date Placeholder 4"/>
          <p:cNvSpPr>
            <a:spLocks noGrp="1"/>
          </p:cNvSpPr>
          <p:nvPr>
            <p:ph type="dt" idx="11"/>
          </p:nvPr>
        </p:nvSpPr>
        <p:spPr/>
        <p:txBody>
          <a:bodyPr/>
          <a:lstStyle/>
          <a:p>
            <a:r>
              <a:rPr lang="en-US"/>
              <a:t>7/2/2019</a:t>
            </a:r>
          </a:p>
        </p:txBody>
      </p:sp>
    </p:spTree>
    <p:extLst>
      <p:ext uri="{BB962C8B-B14F-4D97-AF65-F5344CB8AC3E}">
        <p14:creationId xmlns:p14="http://schemas.microsoft.com/office/powerpoint/2010/main" val="3375358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C3619B02-2542-46E3-BA15-CAFECF96433D}" type="slidenum">
              <a:rPr lang="en-US" smtClean="0"/>
              <a:pPr/>
              <a:t>17</a:t>
            </a:fld>
            <a:endParaRPr lang="en-US" dirty="0"/>
          </a:p>
        </p:txBody>
      </p:sp>
      <p:sp>
        <p:nvSpPr>
          <p:cNvPr id="5" name="Date Placeholder 4"/>
          <p:cNvSpPr>
            <a:spLocks noGrp="1"/>
          </p:cNvSpPr>
          <p:nvPr>
            <p:ph type="dt" idx="11"/>
          </p:nvPr>
        </p:nvSpPr>
        <p:spPr/>
        <p:txBody>
          <a:bodyPr/>
          <a:lstStyle/>
          <a:p>
            <a:r>
              <a:rPr lang="en-US"/>
              <a:t>7/2/2019</a:t>
            </a:r>
          </a:p>
        </p:txBody>
      </p:sp>
    </p:spTree>
    <p:extLst>
      <p:ext uri="{BB962C8B-B14F-4D97-AF65-F5344CB8AC3E}">
        <p14:creationId xmlns:p14="http://schemas.microsoft.com/office/powerpoint/2010/main" val="926758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C3619B02-2542-46E3-BA15-CAFECF96433D}" type="slidenum">
              <a:rPr lang="en-US" smtClean="0"/>
              <a:pPr/>
              <a:t>18</a:t>
            </a:fld>
            <a:endParaRPr lang="en-US" dirty="0"/>
          </a:p>
        </p:txBody>
      </p:sp>
      <p:sp>
        <p:nvSpPr>
          <p:cNvPr id="5" name="Date Placeholder 4"/>
          <p:cNvSpPr>
            <a:spLocks noGrp="1"/>
          </p:cNvSpPr>
          <p:nvPr>
            <p:ph type="dt" idx="11"/>
          </p:nvPr>
        </p:nvSpPr>
        <p:spPr/>
        <p:txBody>
          <a:bodyPr/>
          <a:lstStyle/>
          <a:p>
            <a:r>
              <a:rPr lang="en-US"/>
              <a:t>5/15/2019</a:t>
            </a:r>
          </a:p>
        </p:txBody>
      </p:sp>
    </p:spTree>
    <p:extLst>
      <p:ext uri="{BB962C8B-B14F-4D97-AF65-F5344CB8AC3E}">
        <p14:creationId xmlns:p14="http://schemas.microsoft.com/office/powerpoint/2010/main" val="1715830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619B02-2542-46E3-BA15-CAFECF96433D}" type="slidenum">
              <a:rPr lang="en-US" smtClean="0"/>
              <a:pPr/>
              <a:t>2</a:t>
            </a:fld>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650248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C3619B02-2542-46E3-BA15-CAFECF96433D}" type="slidenum">
              <a:rPr lang="en-US" smtClean="0"/>
              <a:pPr/>
              <a:t>3</a:t>
            </a:fld>
            <a:endParaRPr lang="en-US" dirty="0"/>
          </a:p>
        </p:txBody>
      </p:sp>
      <p:sp>
        <p:nvSpPr>
          <p:cNvPr id="5" name="Date Placeholder 4"/>
          <p:cNvSpPr>
            <a:spLocks noGrp="1"/>
          </p:cNvSpPr>
          <p:nvPr>
            <p:ph type="dt" idx="11"/>
          </p:nvPr>
        </p:nvSpPr>
        <p:spPr/>
        <p:txBody>
          <a:bodyPr/>
          <a:lstStyle/>
          <a:p>
            <a:r>
              <a:rPr lang="en-US"/>
              <a:t>7/2/2019</a:t>
            </a:r>
          </a:p>
        </p:txBody>
      </p:sp>
    </p:spTree>
    <p:extLst>
      <p:ext uri="{BB962C8B-B14F-4D97-AF65-F5344CB8AC3E}">
        <p14:creationId xmlns:p14="http://schemas.microsoft.com/office/powerpoint/2010/main" val="2585895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C3619B02-2542-46E3-BA15-CAFECF96433D}" type="slidenum">
              <a:rPr lang="en-US" smtClean="0"/>
              <a:pPr/>
              <a:t>4</a:t>
            </a:fld>
            <a:endParaRPr lang="en-US" dirty="0"/>
          </a:p>
        </p:txBody>
      </p:sp>
      <p:sp>
        <p:nvSpPr>
          <p:cNvPr id="5" name="Date Placeholder 4"/>
          <p:cNvSpPr>
            <a:spLocks noGrp="1"/>
          </p:cNvSpPr>
          <p:nvPr>
            <p:ph type="dt" idx="11"/>
          </p:nvPr>
        </p:nvSpPr>
        <p:spPr/>
        <p:txBody>
          <a:bodyPr/>
          <a:lstStyle/>
          <a:p>
            <a:r>
              <a:rPr lang="en-US"/>
              <a:t>7/2/2019</a:t>
            </a:r>
          </a:p>
        </p:txBody>
      </p:sp>
    </p:spTree>
    <p:extLst>
      <p:ext uri="{BB962C8B-B14F-4D97-AF65-F5344CB8AC3E}">
        <p14:creationId xmlns:p14="http://schemas.microsoft.com/office/powerpoint/2010/main" val="2134881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C3619B02-2542-46E3-BA15-CAFECF96433D}" type="slidenum">
              <a:rPr lang="en-US" smtClean="0"/>
              <a:pPr/>
              <a:t>5</a:t>
            </a:fld>
            <a:endParaRPr lang="en-US" dirty="0"/>
          </a:p>
        </p:txBody>
      </p:sp>
      <p:sp>
        <p:nvSpPr>
          <p:cNvPr id="5" name="Date Placeholder 4"/>
          <p:cNvSpPr>
            <a:spLocks noGrp="1"/>
          </p:cNvSpPr>
          <p:nvPr>
            <p:ph type="dt" idx="11"/>
          </p:nvPr>
        </p:nvSpPr>
        <p:spPr/>
        <p:txBody>
          <a:bodyPr/>
          <a:lstStyle/>
          <a:p>
            <a:r>
              <a:rPr lang="en-US"/>
              <a:t>7/2/2019</a:t>
            </a:r>
          </a:p>
        </p:txBody>
      </p:sp>
    </p:spTree>
    <p:extLst>
      <p:ext uri="{BB962C8B-B14F-4D97-AF65-F5344CB8AC3E}">
        <p14:creationId xmlns:p14="http://schemas.microsoft.com/office/powerpoint/2010/main" val="831171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C3619B02-2542-46E3-BA15-CAFECF96433D}" type="slidenum">
              <a:rPr lang="en-US" smtClean="0"/>
              <a:pPr/>
              <a:t>6</a:t>
            </a:fld>
            <a:endParaRPr lang="en-US" dirty="0"/>
          </a:p>
        </p:txBody>
      </p:sp>
      <p:sp>
        <p:nvSpPr>
          <p:cNvPr id="5" name="Date Placeholder 4"/>
          <p:cNvSpPr>
            <a:spLocks noGrp="1"/>
          </p:cNvSpPr>
          <p:nvPr>
            <p:ph type="dt" idx="11"/>
          </p:nvPr>
        </p:nvSpPr>
        <p:spPr/>
        <p:txBody>
          <a:bodyPr/>
          <a:lstStyle/>
          <a:p>
            <a:r>
              <a:rPr lang="en-US"/>
              <a:t>7/2/2019</a:t>
            </a:r>
          </a:p>
        </p:txBody>
      </p:sp>
    </p:spTree>
    <p:extLst>
      <p:ext uri="{BB962C8B-B14F-4D97-AF65-F5344CB8AC3E}">
        <p14:creationId xmlns:p14="http://schemas.microsoft.com/office/powerpoint/2010/main" val="1454916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C3619B02-2542-46E3-BA15-CAFECF96433D}" type="slidenum">
              <a:rPr lang="en-US" smtClean="0"/>
              <a:pPr/>
              <a:t>7</a:t>
            </a:fld>
            <a:endParaRPr lang="en-US" dirty="0"/>
          </a:p>
        </p:txBody>
      </p:sp>
      <p:sp>
        <p:nvSpPr>
          <p:cNvPr id="5" name="Date Placeholder 4"/>
          <p:cNvSpPr>
            <a:spLocks noGrp="1"/>
          </p:cNvSpPr>
          <p:nvPr>
            <p:ph type="dt" idx="11"/>
          </p:nvPr>
        </p:nvSpPr>
        <p:spPr/>
        <p:txBody>
          <a:bodyPr/>
          <a:lstStyle/>
          <a:p>
            <a:r>
              <a:rPr lang="en-US"/>
              <a:t>7/2/2019</a:t>
            </a:r>
          </a:p>
        </p:txBody>
      </p:sp>
    </p:spTree>
    <p:extLst>
      <p:ext uri="{BB962C8B-B14F-4D97-AF65-F5344CB8AC3E}">
        <p14:creationId xmlns:p14="http://schemas.microsoft.com/office/powerpoint/2010/main" val="1056751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C3619B02-2542-46E3-BA15-CAFECF96433D}" type="slidenum">
              <a:rPr lang="en-US" smtClean="0"/>
              <a:pPr/>
              <a:t>8</a:t>
            </a:fld>
            <a:endParaRPr lang="en-US" dirty="0"/>
          </a:p>
        </p:txBody>
      </p:sp>
      <p:sp>
        <p:nvSpPr>
          <p:cNvPr id="5" name="Date Placeholder 4"/>
          <p:cNvSpPr>
            <a:spLocks noGrp="1"/>
          </p:cNvSpPr>
          <p:nvPr>
            <p:ph type="dt" idx="11"/>
          </p:nvPr>
        </p:nvSpPr>
        <p:spPr/>
        <p:txBody>
          <a:bodyPr/>
          <a:lstStyle/>
          <a:p>
            <a:r>
              <a:rPr lang="en-US"/>
              <a:t>7/2/2019</a:t>
            </a:r>
          </a:p>
        </p:txBody>
      </p:sp>
    </p:spTree>
    <p:extLst>
      <p:ext uri="{BB962C8B-B14F-4D97-AF65-F5344CB8AC3E}">
        <p14:creationId xmlns:p14="http://schemas.microsoft.com/office/powerpoint/2010/main" val="3677760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C3619B02-2542-46E3-BA15-CAFECF96433D}" type="slidenum">
              <a:rPr lang="en-US" smtClean="0"/>
              <a:pPr/>
              <a:t>9</a:t>
            </a:fld>
            <a:endParaRPr lang="en-US" dirty="0"/>
          </a:p>
        </p:txBody>
      </p:sp>
      <p:sp>
        <p:nvSpPr>
          <p:cNvPr id="5" name="Date Placeholder 4"/>
          <p:cNvSpPr>
            <a:spLocks noGrp="1"/>
          </p:cNvSpPr>
          <p:nvPr>
            <p:ph type="dt" idx="11"/>
          </p:nvPr>
        </p:nvSpPr>
        <p:spPr/>
        <p:txBody>
          <a:bodyPr/>
          <a:lstStyle/>
          <a:p>
            <a:r>
              <a:rPr lang="en-US"/>
              <a:t>7/2/2019</a:t>
            </a:r>
          </a:p>
        </p:txBody>
      </p:sp>
    </p:spTree>
    <p:extLst>
      <p:ext uri="{BB962C8B-B14F-4D97-AF65-F5344CB8AC3E}">
        <p14:creationId xmlns:p14="http://schemas.microsoft.com/office/powerpoint/2010/main" val="5423540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4" name="Picture 2" descr="E:\MABE Files 1-4-16\Branding\MABE Logo, 2016\MABE 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90800" y="228600"/>
            <a:ext cx="4406825" cy="1600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userDrawn="1"/>
        </p:nvSpPr>
        <p:spPr>
          <a:xfrm>
            <a:off x="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896" tIns="44948" rIns="89896" bIns="44948" rtlCol="0" anchor="ctr"/>
          <a:lstStyle/>
          <a:p>
            <a:pPr algn="ctr"/>
            <a:endParaRPr lang="en-US" sz="1588"/>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8CF32B-AAEC-482A-8E74-0B03761E307C}" type="slidenum">
              <a:rPr lang="en-US" smtClean="0"/>
              <a:t>‹#›</a:t>
            </a:fld>
            <a:endParaRPr lang="en-US"/>
          </a:p>
        </p:txBody>
      </p:sp>
    </p:spTree>
    <p:extLst>
      <p:ext uri="{BB962C8B-B14F-4D97-AF65-F5344CB8AC3E}">
        <p14:creationId xmlns:p14="http://schemas.microsoft.com/office/powerpoint/2010/main" val="4253577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8CF32B-AAEC-482A-8E74-0B03761E307C}" type="slidenum">
              <a:rPr lang="en-US" smtClean="0"/>
              <a:t>‹#›</a:t>
            </a:fld>
            <a:endParaRPr lang="en-US" dirty="0"/>
          </a:p>
        </p:txBody>
      </p:sp>
    </p:spTree>
    <p:extLst>
      <p:ext uri="{BB962C8B-B14F-4D97-AF65-F5344CB8AC3E}">
        <p14:creationId xmlns:p14="http://schemas.microsoft.com/office/powerpoint/2010/main" val="3197188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CF32B-AAEC-482A-8E74-0B03761E307C}" type="slidenum">
              <a:rPr lang="en-US" smtClean="0"/>
              <a:t>‹#›</a:t>
            </a:fld>
            <a:endParaRPr lang="en-US"/>
          </a:p>
        </p:txBody>
      </p:sp>
    </p:spTree>
    <p:extLst>
      <p:ext uri="{BB962C8B-B14F-4D97-AF65-F5344CB8AC3E}">
        <p14:creationId xmlns:p14="http://schemas.microsoft.com/office/powerpoint/2010/main" val="4239011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CF32B-AAEC-482A-8E74-0B03761E307C}" type="slidenum">
              <a:rPr lang="en-US" smtClean="0"/>
              <a:t>‹#›</a:t>
            </a:fld>
            <a:endParaRPr lang="en-US"/>
          </a:p>
        </p:txBody>
      </p:sp>
    </p:spTree>
    <p:extLst>
      <p:ext uri="{BB962C8B-B14F-4D97-AF65-F5344CB8AC3E}">
        <p14:creationId xmlns:p14="http://schemas.microsoft.com/office/powerpoint/2010/main" val="2241437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CF32B-AAEC-482A-8E74-0B03761E307C}" type="slidenum">
              <a:rPr lang="en-US" smtClean="0"/>
              <a:t>‹#›</a:t>
            </a:fld>
            <a:endParaRPr lang="en-US"/>
          </a:p>
        </p:txBody>
      </p:sp>
    </p:spTree>
    <p:extLst>
      <p:ext uri="{BB962C8B-B14F-4D97-AF65-F5344CB8AC3E}">
        <p14:creationId xmlns:p14="http://schemas.microsoft.com/office/powerpoint/2010/main" val="1717593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CF32B-AAEC-482A-8E74-0B03761E307C}" type="slidenum">
              <a:rPr lang="en-US" smtClean="0"/>
              <a:t>‹#›</a:t>
            </a:fld>
            <a:endParaRPr lang="en-US"/>
          </a:p>
        </p:txBody>
      </p:sp>
    </p:spTree>
    <p:extLst>
      <p:ext uri="{BB962C8B-B14F-4D97-AF65-F5344CB8AC3E}">
        <p14:creationId xmlns:p14="http://schemas.microsoft.com/office/powerpoint/2010/main" val="2461174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with Header">
    <p:spTree>
      <p:nvGrpSpPr>
        <p:cNvPr id="1" name=""/>
        <p:cNvGrpSpPr/>
        <p:nvPr/>
      </p:nvGrpSpPr>
      <p:grpSpPr>
        <a:xfrm>
          <a:off x="0" y="0"/>
          <a:ext cx="0" cy="0"/>
          <a:chOff x="0" y="0"/>
          <a:chExt cx="0" cy="0"/>
        </a:xfrm>
      </p:grpSpPr>
      <p:sp>
        <p:nvSpPr>
          <p:cNvPr id="7" name="Shape 248"/>
          <p:cNvSpPr/>
          <p:nvPr userDrawn="1"/>
        </p:nvSpPr>
        <p:spPr>
          <a:xfrm>
            <a:off x="0" y="0"/>
            <a:ext cx="9144000" cy="777875"/>
          </a:xfrm>
          <a:prstGeom prst="rect">
            <a:avLst/>
          </a:prstGeom>
          <a:solidFill>
            <a:srgbClr val="BD202E"/>
          </a:solidFill>
          <a:ln>
            <a:solidFill>
              <a:srgbClr val="BD202E"/>
            </a:solidFill>
          </a:ln>
        </p:spPr>
        <p:txBody>
          <a:bodyPr lIns="89882" tIns="44929" rIns="89882" bIns="44929" anchor="ctr" anchorCtr="0">
            <a:noAutofit/>
          </a:bodyPr>
          <a:lstStyle/>
          <a:p>
            <a:pPr marL="0" marR="0" lvl="0" indent="0" defTabSz="899010" eaLnBrk="1" fontAlgn="auto" latinLnBrk="0" hangingPunct="1">
              <a:lnSpc>
                <a:spcPct val="100000"/>
              </a:lnSpc>
              <a:spcBef>
                <a:spcPts val="0"/>
              </a:spcBef>
              <a:spcAft>
                <a:spcPts val="0"/>
              </a:spcAft>
              <a:buClr>
                <a:srgbClr val="000000"/>
              </a:buClr>
              <a:buSzTx/>
              <a:buFont typeface="Arial"/>
              <a:buNone/>
              <a:tabLst/>
              <a:defRPr/>
            </a:pPr>
            <a:endParaRPr kumimoji="0" sz="3177" b="0" i="0" u="none" strike="noStrike" kern="0" cap="none" spc="0" normalizeH="0" baseline="0" noProof="0" dirty="0">
              <a:ln>
                <a:noFill/>
              </a:ln>
              <a:solidFill>
                <a:prstClr val="white"/>
              </a:solidFill>
              <a:effectLst/>
              <a:uLnTx/>
              <a:uFillTx/>
              <a:latin typeface="Arial"/>
              <a:ea typeface="Arial"/>
              <a:cs typeface="Arial"/>
              <a:sym typeface="Arial"/>
              <a:rtl val="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pic>
        <p:nvPicPr>
          <p:cNvPr id="7" name="Picture 2" descr="E:\MABE Files 1-4-16\Branding\MABE Logo, 2016\MABE 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71800" y="1143000"/>
            <a:ext cx="3987127" cy="14478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914400" y="2895600"/>
            <a:ext cx="8229600" cy="1620360"/>
          </a:xfrm>
          <a:prstGeom prst="rect">
            <a:avLst/>
          </a:prstGeom>
          <a:noFill/>
        </p:spPr>
        <p:txBody>
          <a:bodyPr wrap="square" lIns="89896" tIns="44948" rIns="89896" bIns="44948" rtlCol="0">
            <a:spAutoFit/>
          </a:bodyPr>
          <a:lstStyle/>
          <a:p>
            <a:pPr algn="ctr">
              <a:spcAft>
                <a:spcPts val="1180"/>
              </a:spcAft>
            </a:pPr>
            <a:r>
              <a:rPr lang="en-US" sz="1588" spc="295" dirty="0">
                <a:solidFill>
                  <a:schemeClr val="tx1"/>
                </a:solidFill>
                <a:latin typeface="PT Sans Narrow" panose="020B0506020203020204" pitchFamily="34" charset="0"/>
              </a:rPr>
              <a:t>621 Ridgely Avenue, Suite 300</a:t>
            </a:r>
            <a:br>
              <a:rPr lang="en-US" sz="1588" spc="295" dirty="0">
                <a:solidFill>
                  <a:schemeClr val="tx1"/>
                </a:solidFill>
                <a:latin typeface="PT Sans Narrow" panose="020B0506020203020204" pitchFamily="34" charset="0"/>
              </a:rPr>
            </a:br>
            <a:r>
              <a:rPr lang="en-US" sz="1588" spc="295" dirty="0">
                <a:solidFill>
                  <a:schemeClr val="tx1"/>
                </a:solidFill>
                <a:latin typeface="PT Sans Narrow" panose="020B0506020203020204" pitchFamily="34" charset="0"/>
              </a:rPr>
              <a:t>Annapolis, Maryland 21401</a:t>
            </a:r>
          </a:p>
          <a:p>
            <a:pPr algn="ctr">
              <a:spcAft>
                <a:spcPts val="1180"/>
              </a:spcAft>
            </a:pPr>
            <a:r>
              <a:rPr lang="en-US" sz="1588" dirty="0">
                <a:solidFill>
                  <a:schemeClr val="tx1"/>
                </a:solidFill>
                <a:latin typeface="PT Sans Narrow" panose="020B0506020203020204" pitchFamily="34" charset="0"/>
              </a:rPr>
              <a:t>410-841-5414	800-841-8197</a:t>
            </a:r>
            <a:br>
              <a:rPr lang="en-US" sz="1588" dirty="0">
                <a:solidFill>
                  <a:schemeClr val="tx1"/>
                </a:solidFill>
                <a:latin typeface="PT Sans Narrow" panose="020B0506020203020204" pitchFamily="34" charset="0"/>
              </a:rPr>
            </a:br>
            <a:r>
              <a:rPr lang="en-US" sz="1588" spc="295" dirty="0">
                <a:solidFill>
                  <a:schemeClr val="tx1"/>
                </a:solidFill>
                <a:latin typeface="PT Sans Narrow" panose="020B0506020203020204" pitchFamily="34" charset="0"/>
              </a:rPr>
              <a:t>Fax:</a:t>
            </a:r>
            <a:r>
              <a:rPr lang="en-US" sz="1588" dirty="0">
                <a:solidFill>
                  <a:schemeClr val="tx1"/>
                </a:solidFill>
                <a:latin typeface="PT Sans Narrow" panose="020B0506020203020204" pitchFamily="34" charset="0"/>
              </a:rPr>
              <a:t> 410-841-6580</a:t>
            </a:r>
          </a:p>
          <a:p>
            <a:pPr algn="ctr">
              <a:spcAft>
                <a:spcPts val="1180"/>
              </a:spcAft>
            </a:pPr>
            <a:r>
              <a:rPr lang="en-US" sz="1588" dirty="0">
                <a:solidFill>
                  <a:schemeClr val="tx1"/>
                </a:solidFill>
                <a:latin typeface="PT Sans Narrow" panose="020B0506020203020204" pitchFamily="34" charset="0"/>
              </a:rPr>
              <a:t>www.mabe.org</a:t>
            </a:r>
          </a:p>
        </p:txBody>
      </p:sp>
      <p:sp>
        <p:nvSpPr>
          <p:cNvPr id="9" name="Rectangle 8"/>
          <p:cNvSpPr/>
          <p:nvPr userDrawn="1"/>
        </p:nvSpPr>
        <p:spPr>
          <a:xfrm>
            <a:off x="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896" tIns="44948" rIns="89896" bIns="44948" rtlCol="0" anchor="ctr"/>
          <a:lstStyle/>
          <a:p>
            <a:pPr algn="ctr"/>
            <a:endParaRPr lang="en-US" sz="1588"/>
          </a:p>
        </p:txBody>
      </p:sp>
      <p:pic>
        <p:nvPicPr>
          <p:cNvPr id="10" name="Picture 2" descr="E:\MABE Files 1-4-16\Graphics\Graphics, Social Media\MABE Social Media Icons.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08290" y="5943601"/>
            <a:ext cx="3041821" cy="6549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27109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219407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CF32B-AAEC-482A-8E74-0B03761E307C}" type="slidenum">
              <a:rPr lang="en-US" smtClean="0"/>
              <a:t>‹#›</a:t>
            </a:fld>
            <a:endParaRPr lang="en-US"/>
          </a:p>
        </p:txBody>
      </p:sp>
    </p:spTree>
    <p:extLst>
      <p:ext uri="{BB962C8B-B14F-4D97-AF65-F5344CB8AC3E}">
        <p14:creationId xmlns:p14="http://schemas.microsoft.com/office/powerpoint/2010/main" val="3448048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CF32B-AAEC-482A-8E74-0B03761E307C}" type="slidenum">
              <a:rPr lang="en-US" smtClean="0"/>
              <a:t>‹#›</a:t>
            </a:fld>
            <a:endParaRPr lang="en-US"/>
          </a:p>
        </p:txBody>
      </p:sp>
    </p:spTree>
    <p:extLst>
      <p:ext uri="{BB962C8B-B14F-4D97-AF65-F5344CB8AC3E}">
        <p14:creationId xmlns:p14="http://schemas.microsoft.com/office/powerpoint/2010/main" val="2512369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8CF32B-AAEC-482A-8E74-0B03761E307C}" type="slidenum">
              <a:rPr lang="en-US" smtClean="0"/>
              <a:t>‹#›</a:t>
            </a:fld>
            <a:endParaRPr lang="en-US"/>
          </a:p>
        </p:txBody>
      </p:sp>
    </p:spTree>
    <p:extLst>
      <p:ext uri="{BB962C8B-B14F-4D97-AF65-F5344CB8AC3E}">
        <p14:creationId xmlns:p14="http://schemas.microsoft.com/office/powerpoint/2010/main" val="1193437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46647279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hyperlink" Target="http://mgaleg.maryland.gov/webmga/frmMain.aspx?pid=billpage&amp;tab=subject3&amp;id=hb0725&amp;stab=01&amp;ys=2019RS"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mgaleg.maryland.gov/webmga/frmMain.aspx?pid=billpage&amp;tab=subject3&amp;id=hb0486&amp;stab=01&amp;ys=2019RS"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hyperlink" Target="http://mgaleg.maryland.gov/webmga/frmMain.aspx?pid=billpage&amp;tab=subject3&amp;id=sb0541&amp;stab=01&amp;ys=2019R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hyperlink" Target="https://www.documentcloud.org/documents/6564885-Sage-PDF.html#document/p1"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hyperlink" Target="https://www.mabe.org/wp-content/uploads/2020/01/Kirwan-Blueprint-Support-by-Area-.pdf" TargetMode="External"/><Relationship Id="rId5" Type="http://schemas.openxmlformats.org/officeDocument/2006/relationships/hyperlink" Target="https://www.mabe.org/wp-content/uploads/2020/01/Blueprint-one-pager-FINAL.pdf" TargetMode="External"/><Relationship Id="rId4" Type="http://schemas.openxmlformats.org/officeDocument/2006/relationships/hyperlink" Target="https://www.mabe.org/wp-content/uploads/2019/12/Blueprint-Vertical-5X7-FINAL.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mgaleg.maryland.gov/webmga/frmMain.aspx?pid=billpage&amp;tab=subject3&amp;id=sb1030&amp;stab=01&amp;ys=2019RS"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governor.maryland.gov/2019/05/15/governor-hogan-announces-255-million-in-additional-education-funding-2/" TargetMode="External"/><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hyperlink" Target="http://mgaleg.maryland.gov/webmga/frmMain.aspx?id=sb1030&amp;stab=01&amp;pid=billpage&amp;tab=subject3&amp;ys=2019RS" TargetMode="External"/><Relationship Id="rId4" Type="http://schemas.openxmlformats.org/officeDocument/2006/relationships/hyperlink" Target="https://governor.maryland.gov/wp-content/uploads/2019/05/Kirwan-Letter-to-Presiding-Officers-5-15-19.pdf"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mgaleg.maryland.gov/webmga/frmMain.aspx?pid=billpage&amp;tab=subject3&amp;id=hb0486&amp;stab=01&amp;ys=2019RS" TargetMode="External"/><Relationship Id="rId3" Type="http://schemas.openxmlformats.org/officeDocument/2006/relationships/hyperlink" Target="http://mgaleg.maryland.gov/webmga/frmMain.aspx?id=HB0087&amp;stab=01&amp;pid=billpage&amp;tab=subject3&amp;ys=2019RS" TargetMode="External"/><Relationship Id="rId7" Type="http://schemas.openxmlformats.org/officeDocument/2006/relationships/hyperlink" Target="http://mgaleg.maryland.gov/webmga/frmMain.aspx?pid=billpage&amp;tab=subject3&amp;id=hb0725&amp;stab=01&amp;ys=2019RS"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hyperlink" Target="http://mgaleg.maryland.gov/webmga/frmMain.aspx?pid=billpage&amp;tab=subject3&amp;id=sb0734&amp;stab=01&amp;ys=2019RS" TargetMode="External"/><Relationship Id="rId5" Type="http://schemas.openxmlformats.org/officeDocument/2006/relationships/hyperlink" Target="http://mgaleg.maryland.gov/webmga/frmMain.aspx?pid=billpage&amp;tab=subject3&amp;id=hb1019&amp;stab=01&amp;ys=2019RS" TargetMode="External"/><Relationship Id="rId10" Type="http://schemas.openxmlformats.org/officeDocument/2006/relationships/image" Target="../media/image5.jpeg"/><Relationship Id="rId4" Type="http://schemas.openxmlformats.org/officeDocument/2006/relationships/hyperlink" Target="http://mgaleg.maryland.gov/webmga/frmMain.aspx?id=sb0529&amp;stab=01&amp;pid=billpage&amp;tab=subject3&amp;ys=2019RS" TargetMode="External"/><Relationship Id="rId9" Type="http://schemas.openxmlformats.org/officeDocument/2006/relationships/hyperlink" Target="http://mgaleg.maryland.gov/webmga/frmMain.aspx?pid=billpage&amp;tab=subject3&amp;id=sb0541&amp;stab=01&amp;ys=2019R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mgaleg.maryland.gov/webmga/frmMain.aspx?id=HB0087&amp;stab=01&amp;pid=billpage&amp;tab=subject3&amp;ys=2019RS"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5.jpeg"/><Relationship Id="rId4" Type="http://schemas.openxmlformats.org/officeDocument/2006/relationships/hyperlink" Target="http://mgaleg.maryland.gov/webmga/frmMain.aspx?id=sb0529&amp;stab=01&amp;pid=billpage&amp;tab=subject3&amp;ys=2019R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mgaleg.maryland.gov/webmga/frmMain.aspx?pid=billpage&amp;tab=subject3&amp;id=hb1019&amp;stab=01&amp;ys=2019RS"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hyperlink" Target="http://mgaleg.maryland.gov/webmga/frmMain.aspx?pid=billpage&amp;tab=subject3&amp;id=sb0734&amp;stab=01&amp;ys=2019RS"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924" t="5516"/>
          <a:stretch/>
        </p:blipFill>
        <p:spPr>
          <a:xfrm>
            <a:off x="838200" y="1676400"/>
            <a:ext cx="8318810" cy="5181600"/>
          </a:xfrm>
          <a:prstGeom prst="rect">
            <a:avLst/>
          </a:prstGeom>
        </p:spPr>
      </p:pic>
      <p:pic>
        <p:nvPicPr>
          <p:cNvPr id="5" name="Picture 2" descr="E:\MABE Files 1-4-16\Branding\MABE Logo, 2016\MABE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188037"/>
            <a:ext cx="3886200" cy="14111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0"/>
            <a:ext cx="914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914399" y="1981200"/>
            <a:ext cx="7924801" cy="1569660"/>
          </a:xfrm>
          <a:prstGeom prst="rect">
            <a:avLst/>
          </a:prstGeom>
          <a:solidFill>
            <a:srgbClr val="000000">
              <a:alpha val="52941"/>
            </a:srgbClr>
          </a:solidFill>
        </p:spPr>
        <p:txBody>
          <a:bodyPr wrap="square" rtlCol="0">
            <a:spAutoFit/>
          </a:bodyPr>
          <a:lstStyle/>
          <a:p>
            <a:pPr algn="ctr"/>
            <a:r>
              <a:rPr lang="en-US" sz="4800" b="1" dirty="0">
                <a:solidFill>
                  <a:schemeClr val="bg2"/>
                </a:solidFill>
                <a:latin typeface="Arial" panose="020B0604020202020204" pitchFamily="34" charset="0"/>
                <a:cs typeface="Arial" panose="020B0604020202020204" pitchFamily="34" charset="0"/>
              </a:rPr>
              <a:t>2020 Legislative </a:t>
            </a:r>
            <a:br>
              <a:rPr lang="en-US" sz="4800" b="1" dirty="0">
                <a:solidFill>
                  <a:schemeClr val="bg2"/>
                </a:solidFill>
                <a:latin typeface="Arial" panose="020B0604020202020204" pitchFamily="34" charset="0"/>
                <a:cs typeface="Arial" panose="020B0604020202020204" pitchFamily="34" charset="0"/>
              </a:rPr>
            </a:br>
            <a:r>
              <a:rPr lang="en-US" sz="4800" b="1" dirty="0">
                <a:solidFill>
                  <a:schemeClr val="bg2"/>
                </a:solidFill>
                <a:latin typeface="Arial" panose="020B0604020202020204" pitchFamily="34" charset="0"/>
                <a:cs typeface="Arial" panose="020B0604020202020204" pitchFamily="34" charset="0"/>
              </a:rPr>
              <a:t>Priorities &amp; Forecast </a:t>
            </a:r>
          </a:p>
        </p:txBody>
      </p:sp>
    </p:spTree>
    <p:extLst>
      <p:ext uri="{BB962C8B-B14F-4D97-AF65-F5344CB8AC3E}">
        <p14:creationId xmlns:p14="http://schemas.microsoft.com/office/powerpoint/2010/main" val="925267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63562"/>
          </a:xfrm>
          <a:solidFill>
            <a:schemeClr val="tx1"/>
          </a:solidFill>
        </p:spPr>
        <p:txBody>
          <a:bodyPr>
            <a:normAutofit fontScale="90000"/>
          </a:bodyPr>
          <a:lstStyle/>
          <a:p>
            <a:r>
              <a:rPr lang="en-US" sz="4000" dirty="0">
                <a:solidFill>
                  <a:schemeClr val="accent1"/>
                </a:solidFill>
              </a:rPr>
              <a:t>Student Discipline Reform</a:t>
            </a:r>
          </a:p>
        </p:txBody>
      </p:sp>
      <p:sp>
        <p:nvSpPr>
          <p:cNvPr id="3" name="Content Placeholder 2"/>
          <p:cNvSpPr>
            <a:spLocks noGrp="1"/>
          </p:cNvSpPr>
          <p:nvPr>
            <p:ph idx="1"/>
          </p:nvPr>
        </p:nvSpPr>
        <p:spPr>
          <a:xfrm>
            <a:off x="228600" y="724414"/>
            <a:ext cx="8686800" cy="5867400"/>
          </a:xfrm>
        </p:spPr>
        <p:txBody>
          <a:bodyPr>
            <a:normAutofit/>
          </a:bodyPr>
          <a:lstStyle/>
          <a:p>
            <a:pPr marL="0" indent="0">
              <a:buNone/>
            </a:pPr>
            <a:r>
              <a:rPr lang="en-US" sz="2800" b="1" u="sng" dirty="0">
                <a:solidFill>
                  <a:schemeClr val="tx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HB 725</a:t>
            </a:r>
            <a:r>
              <a:rPr lang="en-US" sz="2800" b="1" dirty="0">
                <a:solidFill>
                  <a:schemeClr val="tx2"/>
                </a:solidFill>
                <a:latin typeface="Arial" panose="020B0604020202020204" pitchFamily="34" charset="0"/>
                <a:cs typeface="Arial" panose="020B0604020202020204" pitchFamily="34" charset="0"/>
              </a:rPr>
              <a:t> - Student Discipline - Restorative Approaches</a:t>
            </a:r>
          </a:p>
          <a:p>
            <a:r>
              <a:rPr lang="en-US" sz="2800" dirty="0">
                <a:solidFill>
                  <a:schemeClr val="tx2"/>
                </a:solidFill>
                <a:latin typeface="Arial" panose="020B0604020202020204" pitchFamily="34" charset="0"/>
                <a:cs typeface="Arial" panose="020B0604020202020204" pitchFamily="34" charset="0"/>
              </a:rPr>
              <a:t>Requires local board regulations related to discipline to provide for restorative approaches and state that the primary purpose of any disciplinary measure is rehabilitative, restorative, and educational. </a:t>
            </a:r>
          </a:p>
          <a:p>
            <a:r>
              <a:rPr lang="en-US" sz="2800" dirty="0">
                <a:solidFill>
                  <a:schemeClr val="tx2"/>
                </a:solidFill>
                <a:latin typeface="Arial" panose="020B0604020202020204" pitchFamily="34" charset="0"/>
                <a:cs typeface="Arial" panose="020B0604020202020204" pitchFamily="34" charset="0"/>
              </a:rPr>
              <a:t>The bill took effect July 1, 2019. </a:t>
            </a:r>
          </a:p>
          <a:p>
            <a:endParaRPr lang="en-US" sz="2800" dirty="0">
              <a:solidFill>
                <a:schemeClr val="tx2"/>
              </a:solidFill>
            </a:endParaRPr>
          </a:p>
          <a:p>
            <a:pPr marL="0" indent="0">
              <a:buNone/>
            </a:pPr>
            <a:endParaRPr lang="en-US" dirty="0"/>
          </a:p>
        </p:txBody>
      </p:sp>
      <p:grpSp>
        <p:nvGrpSpPr>
          <p:cNvPr id="4" name="Group 3"/>
          <p:cNvGrpSpPr/>
          <p:nvPr/>
        </p:nvGrpSpPr>
        <p:grpSpPr>
          <a:xfrm>
            <a:off x="0" y="6324600"/>
            <a:ext cx="9144000" cy="490049"/>
            <a:chOff x="0" y="6324600"/>
            <a:chExt cx="9144000" cy="490049"/>
          </a:xfrm>
        </p:grpSpPr>
        <p:pic>
          <p:nvPicPr>
            <p:cNvPr id="5" name="Picture 2" descr="E:\MABE Files 1-4-16\Logo - MABE &amp; Others\2016 MABE Logo\MABE Logo.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800" b="25600"/>
            <a:stretch/>
          </p:blipFill>
          <p:spPr bwMode="auto">
            <a:xfrm>
              <a:off x="7254240" y="6400800"/>
              <a:ext cx="1737360" cy="413849"/>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V="1">
              <a:off x="0" y="6324600"/>
              <a:ext cx="914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62461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63562"/>
          </a:xfrm>
          <a:solidFill>
            <a:schemeClr val="tx1"/>
          </a:solidFill>
        </p:spPr>
        <p:txBody>
          <a:bodyPr>
            <a:normAutofit fontScale="90000"/>
          </a:bodyPr>
          <a:lstStyle/>
          <a:p>
            <a:r>
              <a:rPr lang="en-US" sz="4000" dirty="0">
                <a:solidFill>
                  <a:schemeClr val="accent1"/>
                </a:solidFill>
              </a:rPr>
              <a:t>Criminal Penalty for Failure to Report</a:t>
            </a:r>
          </a:p>
        </p:txBody>
      </p:sp>
      <p:sp>
        <p:nvSpPr>
          <p:cNvPr id="3" name="Content Placeholder 2"/>
          <p:cNvSpPr>
            <a:spLocks noGrp="1"/>
          </p:cNvSpPr>
          <p:nvPr>
            <p:ph idx="1"/>
          </p:nvPr>
        </p:nvSpPr>
        <p:spPr>
          <a:xfrm>
            <a:off x="228600" y="724413"/>
            <a:ext cx="8686800" cy="6285985"/>
          </a:xfrm>
        </p:spPr>
        <p:txBody>
          <a:bodyPr>
            <a:normAutofit/>
          </a:bodyPr>
          <a:lstStyle/>
          <a:p>
            <a:pPr marL="0" indent="0">
              <a:buNone/>
            </a:pPr>
            <a:r>
              <a:rPr lang="en-US" sz="2800" b="1" dirty="0">
                <a:latin typeface="Arial" panose="020B0604020202020204" pitchFamily="34" charset="0"/>
                <a:cs typeface="Arial" panose="020B0604020202020204" pitchFamily="34" charset="0"/>
              </a:rPr>
              <a:t>SB 568 (Ch. 53) - Crimes - Child Abuse and Neglect - Failure to Report</a:t>
            </a:r>
          </a:p>
          <a:p>
            <a:pPr>
              <a:lnSpc>
                <a:spcPct val="90000"/>
              </a:lnSpc>
            </a:pPr>
            <a:r>
              <a:rPr lang="en-US" sz="2750" dirty="0">
                <a:latin typeface="Arial" panose="020B0604020202020204" pitchFamily="34" charset="0"/>
                <a:cs typeface="Arial" panose="020B0604020202020204" pitchFamily="34" charset="0"/>
              </a:rPr>
              <a:t>This bill makes failure to report a misdemeanor for a person who is required to provide notice of suspected abuse or neglect of a child under § 5–704 of the Family Law Article, if the person has actual knowledge of the abuse or neglect. </a:t>
            </a:r>
          </a:p>
          <a:p>
            <a:pPr>
              <a:lnSpc>
                <a:spcPct val="90000"/>
              </a:lnSpc>
            </a:pPr>
            <a:r>
              <a:rPr lang="en-US" sz="2750" dirty="0">
                <a:latin typeface="Arial" panose="020B0604020202020204" pitchFamily="34" charset="0"/>
                <a:cs typeface="Arial" panose="020B0604020202020204" pitchFamily="34" charset="0"/>
              </a:rPr>
              <a:t>Upon conviction, a violator is guilty of a misdemeanor and subject to a fine not exceeding $10,000 or imprisonment not exceeding 3 years, or both. </a:t>
            </a:r>
          </a:p>
          <a:p>
            <a:pPr>
              <a:lnSpc>
                <a:spcPct val="90000"/>
              </a:lnSpc>
            </a:pPr>
            <a:r>
              <a:rPr lang="en-US" sz="2750" dirty="0">
                <a:latin typeface="Arial" panose="020B0604020202020204" pitchFamily="34" charset="0"/>
                <a:cs typeface="Arial" panose="020B0604020202020204" pitchFamily="34" charset="0"/>
              </a:rPr>
              <a:t>The bill took effect October 1, 2019. </a:t>
            </a:r>
          </a:p>
          <a:p>
            <a:endParaRPr lang="en-US" sz="2800" dirty="0">
              <a:solidFill>
                <a:schemeClr val="tx2"/>
              </a:solidFill>
            </a:endParaRPr>
          </a:p>
          <a:p>
            <a:pPr marL="0" indent="0">
              <a:buNone/>
            </a:pPr>
            <a:endParaRPr lang="en-US" dirty="0"/>
          </a:p>
        </p:txBody>
      </p:sp>
      <p:grpSp>
        <p:nvGrpSpPr>
          <p:cNvPr id="4" name="Group 3"/>
          <p:cNvGrpSpPr/>
          <p:nvPr/>
        </p:nvGrpSpPr>
        <p:grpSpPr>
          <a:xfrm>
            <a:off x="0" y="6324600"/>
            <a:ext cx="9144000" cy="490049"/>
            <a:chOff x="0" y="6324600"/>
            <a:chExt cx="9144000" cy="490049"/>
          </a:xfrm>
        </p:grpSpPr>
        <p:pic>
          <p:nvPicPr>
            <p:cNvPr id="5" name="Picture 2" descr="E:\MABE Files 1-4-16\Logo - MABE &amp; Others\2016 MABE Logo\MABE Log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800" b="25600"/>
            <a:stretch/>
          </p:blipFill>
          <p:spPr bwMode="auto">
            <a:xfrm>
              <a:off x="7254240" y="6400800"/>
              <a:ext cx="1737360" cy="413849"/>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V="1">
              <a:off x="0" y="6324600"/>
              <a:ext cx="914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01864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63562"/>
          </a:xfrm>
          <a:solidFill>
            <a:schemeClr val="tx1"/>
          </a:solidFill>
        </p:spPr>
        <p:txBody>
          <a:bodyPr>
            <a:normAutofit fontScale="90000"/>
          </a:bodyPr>
          <a:lstStyle/>
          <a:p>
            <a:r>
              <a:rPr lang="en-US" sz="4000" dirty="0">
                <a:solidFill>
                  <a:schemeClr val="accent1"/>
                </a:solidFill>
              </a:rPr>
              <a:t>Sexual Abuse Prevention</a:t>
            </a:r>
          </a:p>
        </p:txBody>
      </p:sp>
      <p:sp>
        <p:nvSpPr>
          <p:cNvPr id="3" name="Content Placeholder 2"/>
          <p:cNvSpPr>
            <a:spLocks noGrp="1"/>
          </p:cNvSpPr>
          <p:nvPr>
            <p:ph idx="1"/>
          </p:nvPr>
        </p:nvSpPr>
        <p:spPr>
          <a:xfrm>
            <a:off x="228600" y="724414"/>
            <a:ext cx="8686800" cy="5867400"/>
          </a:xfrm>
        </p:spPr>
        <p:txBody>
          <a:bodyPr>
            <a:normAutofit/>
          </a:bodyPr>
          <a:lstStyle/>
          <a:p>
            <a:pPr marL="0" indent="0">
              <a:buNone/>
            </a:pPr>
            <a:r>
              <a:rPr lang="en-US" sz="2800" b="1" u="sng" dirty="0">
                <a:solidFill>
                  <a:schemeClr val="tx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HB 486</a:t>
            </a:r>
            <a:r>
              <a:rPr lang="en-US" sz="2800" b="1" dirty="0">
                <a:solidFill>
                  <a:schemeClr val="tx2"/>
                </a:solidFill>
                <a:latin typeface="Arial" panose="020B0604020202020204" pitchFamily="34" charset="0"/>
                <a:cs typeface="Arial" panose="020B0604020202020204" pitchFamily="34" charset="0"/>
              </a:rPr>
              <a:t>/</a:t>
            </a:r>
            <a:r>
              <a:rPr lang="en-US" sz="2800" b="1" u="sng" dirty="0">
                <a:solidFill>
                  <a:schemeClr val="tx2"/>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SB 541</a:t>
            </a:r>
            <a:r>
              <a:rPr lang="en-US" sz="2800" b="1" dirty="0">
                <a:solidFill>
                  <a:schemeClr val="tx2"/>
                </a:solidFill>
                <a:latin typeface="Arial" panose="020B0604020202020204" pitchFamily="34" charset="0"/>
                <a:cs typeface="Arial" panose="020B0604020202020204" pitchFamily="34" charset="0"/>
              </a:rPr>
              <a:t> - Education - Personnel Matters - Child Sexual Abuse and Sexual Misconduct Prevention</a:t>
            </a:r>
          </a:p>
          <a:p>
            <a:r>
              <a:rPr lang="en-US" sz="2800" dirty="0">
                <a:solidFill>
                  <a:schemeClr val="tx2"/>
                </a:solidFill>
                <a:latin typeface="Arial" panose="020B0604020202020204" pitchFamily="34" charset="0"/>
                <a:cs typeface="Arial" panose="020B0604020202020204" pitchFamily="34" charset="0"/>
              </a:rPr>
              <a:t>This bill sets forth a process and requirements for specific documentation regarding whether an individual has ever been investigated for allegations of “child sexual abuse” or “sexual misconduct,” for the hiring of public school and nonpublic school employees who have direct contact with minors. </a:t>
            </a:r>
          </a:p>
          <a:p>
            <a:r>
              <a:rPr lang="en-US" sz="2800" dirty="0">
                <a:solidFill>
                  <a:schemeClr val="tx2"/>
                </a:solidFill>
                <a:latin typeface="Arial" panose="020B0604020202020204" pitchFamily="34" charset="0"/>
                <a:cs typeface="Arial" panose="020B0604020202020204" pitchFamily="34" charset="0"/>
              </a:rPr>
              <a:t>The bill took effect July 1, 2019.</a:t>
            </a:r>
          </a:p>
          <a:p>
            <a:pPr marL="0" indent="0">
              <a:buNone/>
            </a:pPr>
            <a:endParaRPr lang="en-US" dirty="0"/>
          </a:p>
        </p:txBody>
      </p:sp>
      <p:grpSp>
        <p:nvGrpSpPr>
          <p:cNvPr id="4" name="Group 3"/>
          <p:cNvGrpSpPr/>
          <p:nvPr/>
        </p:nvGrpSpPr>
        <p:grpSpPr>
          <a:xfrm>
            <a:off x="0" y="6324600"/>
            <a:ext cx="9144000" cy="490049"/>
            <a:chOff x="0" y="6324600"/>
            <a:chExt cx="9144000" cy="490049"/>
          </a:xfrm>
        </p:grpSpPr>
        <p:pic>
          <p:nvPicPr>
            <p:cNvPr id="5" name="Picture 2" descr="E:\MABE Files 1-4-16\Logo - MABE &amp; Others\2016 MABE Logo\MABE Logo.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8800" b="25600"/>
            <a:stretch/>
          </p:blipFill>
          <p:spPr bwMode="auto">
            <a:xfrm>
              <a:off x="7254240" y="6400800"/>
              <a:ext cx="1737360" cy="413849"/>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V="1">
              <a:off x="0" y="6324600"/>
              <a:ext cx="914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8691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63562"/>
          </a:xfrm>
          <a:solidFill>
            <a:schemeClr val="tx1"/>
          </a:solidFill>
        </p:spPr>
        <p:txBody>
          <a:bodyPr>
            <a:normAutofit fontScale="90000"/>
          </a:bodyPr>
          <a:lstStyle/>
          <a:p>
            <a:r>
              <a:rPr lang="en-US" sz="4000" dirty="0">
                <a:solidFill>
                  <a:schemeClr val="accent1"/>
                </a:solidFill>
              </a:rPr>
              <a:t>2020 Session Forecast</a:t>
            </a:r>
          </a:p>
        </p:txBody>
      </p:sp>
      <p:sp>
        <p:nvSpPr>
          <p:cNvPr id="3" name="Content Placeholder 2"/>
          <p:cNvSpPr>
            <a:spLocks noGrp="1"/>
          </p:cNvSpPr>
          <p:nvPr>
            <p:ph idx="1"/>
          </p:nvPr>
        </p:nvSpPr>
        <p:spPr>
          <a:xfrm>
            <a:off x="228600" y="724414"/>
            <a:ext cx="8686800" cy="5523986"/>
          </a:xfrm>
        </p:spPr>
        <p:txBody>
          <a:bodyPr>
            <a:normAutofit/>
          </a:bodyPr>
          <a:lstStyle/>
          <a:p>
            <a:r>
              <a:rPr lang="en-US" sz="2800" dirty="0">
                <a:latin typeface="Arial" panose="020B0604020202020204" pitchFamily="34" charset="0"/>
                <a:cs typeface="Arial" panose="020B0604020202020204" pitchFamily="34" charset="0"/>
              </a:rPr>
              <a:t>Kirwan Blueprint Legislation</a:t>
            </a:r>
          </a:p>
          <a:p>
            <a:pPr lvl="1"/>
            <a:r>
              <a:rPr lang="en-US" dirty="0">
                <a:latin typeface="Arial" panose="020B0604020202020204" pitchFamily="34" charset="0"/>
                <a:cs typeface="Arial" panose="020B0604020202020204" pitchFamily="34" charset="0"/>
              </a:rPr>
              <a:t>Funding Formulas</a:t>
            </a:r>
          </a:p>
          <a:p>
            <a:pPr lvl="1"/>
            <a:r>
              <a:rPr lang="en-US" dirty="0">
                <a:latin typeface="Arial" panose="020B0604020202020204" pitchFamily="34" charset="0"/>
                <a:cs typeface="Arial" panose="020B0604020202020204" pitchFamily="34" charset="0"/>
              </a:rPr>
              <a:t>Policy Reforms</a:t>
            </a:r>
          </a:p>
          <a:p>
            <a:pPr lvl="1"/>
            <a:r>
              <a:rPr lang="en-US" dirty="0">
                <a:latin typeface="Arial" panose="020B0604020202020204" pitchFamily="34" charset="0"/>
                <a:cs typeface="Arial" panose="020B0604020202020204" pitchFamily="34" charset="0"/>
              </a:rPr>
              <a:t>Revenue Sources</a:t>
            </a:r>
          </a:p>
          <a:p>
            <a:r>
              <a:rPr lang="en-US" sz="2800" dirty="0">
                <a:latin typeface="Arial" panose="020B0604020202020204" pitchFamily="34" charset="0"/>
                <a:cs typeface="Arial" panose="020B0604020202020204" pitchFamily="34" charset="0"/>
              </a:rPr>
              <a:t>School Construction Bills</a:t>
            </a:r>
          </a:p>
          <a:p>
            <a:r>
              <a:rPr lang="en-US" sz="2800" dirty="0">
                <a:latin typeface="Arial" panose="020B0604020202020204" pitchFamily="34" charset="0"/>
                <a:cs typeface="Arial" panose="020B0604020202020204" pitchFamily="34" charset="0"/>
              </a:rPr>
              <a:t>Special Education Bills</a:t>
            </a:r>
          </a:p>
          <a:p>
            <a:r>
              <a:rPr lang="en-US" sz="2800" dirty="0">
                <a:latin typeface="Arial" panose="020B0604020202020204" pitchFamily="34" charset="0"/>
                <a:cs typeface="Arial" panose="020B0604020202020204" pitchFamily="34" charset="0"/>
              </a:rPr>
              <a:t>Collective Bargaining Bills</a:t>
            </a:r>
          </a:p>
          <a:p>
            <a:r>
              <a:rPr lang="en-US" sz="2800" dirty="0">
                <a:latin typeface="Arial" panose="020B0604020202020204" pitchFamily="34" charset="0"/>
                <a:cs typeface="Arial" panose="020B0604020202020204" pitchFamily="34" charset="0"/>
              </a:rPr>
              <a:t>Student Discipline/Restorative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Practices Bills</a:t>
            </a:r>
          </a:p>
          <a:p>
            <a:endParaRPr lang="en-US" dirty="0"/>
          </a:p>
        </p:txBody>
      </p:sp>
      <p:grpSp>
        <p:nvGrpSpPr>
          <p:cNvPr id="4" name="Group 3"/>
          <p:cNvGrpSpPr/>
          <p:nvPr/>
        </p:nvGrpSpPr>
        <p:grpSpPr>
          <a:xfrm>
            <a:off x="0" y="6324600"/>
            <a:ext cx="9144000" cy="490049"/>
            <a:chOff x="0" y="6324600"/>
            <a:chExt cx="9144000" cy="490049"/>
          </a:xfrm>
        </p:grpSpPr>
        <p:pic>
          <p:nvPicPr>
            <p:cNvPr id="5" name="Picture 2" descr="E:\MABE Files 1-4-16\Logo - MABE &amp; Others\2016 MABE Logo\MABE Log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800" b="25600"/>
            <a:stretch/>
          </p:blipFill>
          <p:spPr bwMode="auto">
            <a:xfrm>
              <a:off x="7254240" y="6400800"/>
              <a:ext cx="1737360" cy="413849"/>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V="1">
              <a:off x="0" y="6324600"/>
              <a:ext cx="914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7" name="Picture 6" descr="MD%20State%20House">
            <a:extLst>
              <a:ext uri="{FF2B5EF4-FFF2-40B4-BE49-F238E27FC236}">
                <a16:creationId xmlns:a16="http://schemas.microsoft.com/office/drawing/2014/main" id="{CED72B90-E657-4DE4-88D5-EAA1EBDB5E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838200"/>
            <a:ext cx="2941307" cy="4464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1128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63562"/>
          </a:xfrm>
          <a:solidFill>
            <a:schemeClr val="tx1"/>
          </a:solidFill>
        </p:spPr>
        <p:txBody>
          <a:bodyPr>
            <a:normAutofit fontScale="90000"/>
          </a:bodyPr>
          <a:lstStyle/>
          <a:p>
            <a:r>
              <a:rPr lang="en-US" sz="4000" dirty="0">
                <a:solidFill>
                  <a:schemeClr val="accent1"/>
                </a:solidFill>
              </a:rPr>
              <a:t>The Built to Learn Act</a:t>
            </a:r>
          </a:p>
        </p:txBody>
      </p:sp>
      <p:sp>
        <p:nvSpPr>
          <p:cNvPr id="3" name="Content Placeholder 2"/>
          <p:cNvSpPr>
            <a:spLocks noGrp="1"/>
          </p:cNvSpPr>
          <p:nvPr>
            <p:ph idx="1"/>
          </p:nvPr>
        </p:nvSpPr>
        <p:spPr>
          <a:xfrm>
            <a:off x="228600" y="724414"/>
            <a:ext cx="8686800" cy="5523985"/>
          </a:xfrm>
        </p:spPr>
        <p:txBody>
          <a:bodyPr>
            <a:normAutofit/>
          </a:bodyPr>
          <a:lstStyle/>
          <a:p>
            <a:r>
              <a:rPr lang="en-US" sz="2600" b="1" dirty="0">
                <a:latin typeface="Arial" panose="020B0604020202020204" pitchFamily="34" charset="0"/>
                <a:cs typeface="Arial" panose="020B0604020202020204" pitchFamily="34" charset="0"/>
              </a:rPr>
              <a:t>The Built to Learn Act (HB 1/SB 1)  </a:t>
            </a:r>
          </a:p>
          <a:p>
            <a:r>
              <a:rPr lang="en-US" sz="2600" dirty="0">
                <a:latin typeface="Arial" panose="020B0604020202020204" pitchFamily="34" charset="0"/>
                <a:cs typeface="Arial" panose="020B0604020202020204" pitchFamily="34" charset="0"/>
              </a:rPr>
              <a:t>Modified reintroduction of the Build to Learn Act of 2019 (HB 727). </a:t>
            </a:r>
          </a:p>
          <a:p>
            <a:r>
              <a:rPr lang="en-US" sz="2600" dirty="0">
                <a:latin typeface="Arial" panose="020B0604020202020204" pitchFamily="34" charset="0"/>
                <a:cs typeface="Arial" panose="020B0604020202020204" pitchFamily="34" charset="0"/>
              </a:rPr>
              <a:t>This bill authorizes the Maryland Stadium Authority (</a:t>
            </a:r>
            <a:r>
              <a:rPr lang="en-US" sz="2600" dirty="0" err="1">
                <a:latin typeface="Arial" panose="020B0604020202020204" pitchFamily="34" charset="0"/>
                <a:cs typeface="Arial" panose="020B0604020202020204" pitchFamily="34" charset="0"/>
              </a:rPr>
              <a:t>MSA</a:t>
            </a:r>
            <a:r>
              <a:rPr lang="en-US" sz="2600" dirty="0">
                <a:latin typeface="Arial" panose="020B0604020202020204" pitchFamily="34" charset="0"/>
                <a:cs typeface="Arial" panose="020B0604020202020204" pitchFamily="34" charset="0"/>
              </a:rPr>
              <a:t>) to issue up to $2.2 billion in revenue bonds, backed by annual payments from the Education Trust Fund (ETF) beginning in fiscal 2021, for public school construction projects in the State. </a:t>
            </a:r>
          </a:p>
          <a:p>
            <a:r>
              <a:rPr lang="en-US" sz="2600" dirty="0">
                <a:latin typeface="Arial" panose="020B0604020202020204" pitchFamily="34" charset="0"/>
                <a:cs typeface="Arial" panose="020B0604020202020204" pitchFamily="34" charset="0"/>
              </a:rPr>
              <a:t>The bill allocates proceeds from the revenue bonds among local schools systems, including to support the  public-private partnership (P3) agreement for Prince George’s County. </a:t>
            </a:r>
          </a:p>
          <a:p>
            <a:endParaRPr lang="en-US" sz="2600" dirty="0">
              <a:solidFill>
                <a:schemeClr val="tx2"/>
              </a:solidFill>
            </a:endParaRPr>
          </a:p>
          <a:p>
            <a:pPr marL="0" indent="0">
              <a:buNone/>
            </a:pPr>
            <a:endParaRPr lang="en-US" dirty="0"/>
          </a:p>
        </p:txBody>
      </p:sp>
      <p:grpSp>
        <p:nvGrpSpPr>
          <p:cNvPr id="4" name="Group 3"/>
          <p:cNvGrpSpPr/>
          <p:nvPr/>
        </p:nvGrpSpPr>
        <p:grpSpPr>
          <a:xfrm>
            <a:off x="0" y="6324600"/>
            <a:ext cx="9144000" cy="490049"/>
            <a:chOff x="0" y="6324600"/>
            <a:chExt cx="9144000" cy="490049"/>
          </a:xfrm>
        </p:grpSpPr>
        <p:pic>
          <p:nvPicPr>
            <p:cNvPr id="5" name="Picture 2" descr="E:\MABE Files 1-4-16\Logo - MABE &amp; Others\2016 MABE Logo\MABE Log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800" b="25600"/>
            <a:stretch/>
          </p:blipFill>
          <p:spPr bwMode="auto">
            <a:xfrm>
              <a:off x="7254240" y="6400800"/>
              <a:ext cx="1737360" cy="413849"/>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V="1">
              <a:off x="0" y="6324600"/>
              <a:ext cx="914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86045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63562"/>
          </a:xfrm>
          <a:solidFill>
            <a:schemeClr val="tx1"/>
          </a:solidFill>
        </p:spPr>
        <p:txBody>
          <a:bodyPr>
            <a:normAutofit fontScale="90000"/>
          </a:bodyPr>
          <a:lstStyle/>
          <a:p>
            <a:r>
              <a:rPr lang="en-US" sz="4000" dirty="0">
                <a:solidFill>
                  <a:schemeClr val="accent1"/>
                </a:solidFill>
              </a:rPr>
              <a:t>Special Ed. Expert Witness Fees</a:t>
            </a:r>
          </a:p>
        </p:txBody>
      </p:sp>
      <p:sp>
        <p:nvSpPr>
          <p:cNvPr id="3" name="Content Placeholder 2"/>
          <p:cNvSpPr>
            <a:spLocks noGrp="1"/>
          </p:cNvSpPr>
          <p:nvPr>
            <p:ph idx="1"/>
          </p:nvPr>
        </p:nvSpPr>
        <p:spPr>
          <a:xfrm>
            <a:off x="228600" y="724414"/>
            <a:ext cx="8686800" cy="5523985"/>
          </a:xfrm>
        </p:spPr>
        <p:txBody>
          <a:bodyPr>
            <a:normAutofit/>
          </a:bodyPr>
          <a:lstStyle/>
          <a:p>
            <a:r>
              <a:rPr lang="en-US" sz="2600" b="1" dirty="0">
                <a:latin typeface="Arial" panose="020B0604020202020204" pitchFamily="34" charset="0"/>
                <a:cs typeface="Arial" panose="020B0604020202020204" pitchFamily="34" charset="0"/>
              </a:rPr>
              <a:t>Special Education - Administrative Proceedings and Judicial Actions - Attorney's and Expert Witness Fees and Related Costs </a:t>
            </a:r>
          </a:p>
          <a:p>
            <a:r>
              <a:rPr lang="en-US" sz="2600" dirty="0">
                <a:latin typeface="Arial" panose="020B0604020202020204" pitchFamily="34" charset="0"/>
                <a:cs typeface="Arial" panose="020B0604020202020204" pitchFamily="34" charset="0"/>
              </a:rPr>
              <a:t>This bill would have authorized a court to award reasonable expert witness fees to the parent who is the prevailing party in these hearings.  </a:t>
            </a:r>
          </a:p>
          <a:p>
            <a:r>
              <a:rPr lang="en-US" sz="2600" dirty="0">
                <a:latin typeface="Arial" panose="020B0604020202020204" pitchFamily="34" charset="0"/>
                <a:cs typeface="Arial" panose="020B0604020202020204" pitchFamily="34" charset="0"/>
              </a:rPr>
              <a:t>2019 Status: HB 140 passed in the House, but received an Unfavorable Report by the Senate Education, Health, and Environmental Affairs Committee. </a:t>
            </a:r>
          </a:p>
          <a:p>
            <a:r>
              <a:rPr lang="en-US" sz="2600" dirty="0">
                <a:latin typeface="Arial" panose="020B0604020202020204" pitchFamily="34" charset="0"/>
                <a:cs typeface="Arial" panose="020B0604020202020204" pitchFamily="34" charset="0"/>
              </a:rPr>
              <a:t>To be reintroduced in 2020.</a:t>
            </a:r>
          </a:p>
          <a:p>
            <a:pPr marL="0" indent="0">
              <a:buNone/>
            </a:pPr>
            <a:endParaRPr lang="en-US" sz="2600" dirty="0"/>
          </a:p>
          <a:p>
            <a:endParaRPr lang="en-US" sz="2600" dirty="0">
              <a:solidFill>
                <a:schemeClr val="tx2"/>
              </a:solidFill>
            </a:endParaRPr>
          </a:p>
          <a:p>
            <a:pPr marL="0" indent="0">
              <a:buNone/>
            </a:pPr>
            <a:endParaRPr lang="en-US" dirty="0"/>
          </a:p>
        </p:txBody>
      </p:sp>
      <p:grpSp>
        <p:nvGrpSpPr>
          <p:cNvPr id="4" name="Group 3"/>
          <p:cNvGrpSpPr/>
          <p:nvPr/>
        </p:nvGrpSpPr>
        <p:grpSpPr>
          <a:xfrm>
            <a:off x="0" y="6324600"/>
            <a:ext cx="9144000" cy="490049"/>
            <a:chOff x="0" y="6324600"/>
            <a:chExt cx="9144000" cy="490049"/>
          </a:xfrm>
        </p:grpSpPr>
        <p:pic>
          <p:nvPicPr>
            <p:cNvPr id="5" name="Picture 2" descr="E:\MABE Files 1-4-16\Logo - MABE &amp; Others\2016 MABE Logo\MABE Log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800" b="25600"/>
            <a:stretch/>
          </p:blipFill>
          <p:spPr bwMode="auto">
            <a:xfrm>
              <a:off x="7254240" y="6400800"/>
              <a:ext cx="1737360" cy="413849"/>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V="1">
              <a:off x="0" y="6324600"/>
              <a:ext cx="914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62092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63562"/>
          </a:xfrm>
          <a:solidFill>
            <a:schemeClr val="tx1"/>
          </a:solidFill>
        </p:spPr>
        <p:txBody>
          <a:bodyPr>
            <a:normAutofit fontScale="90000"/>
          </a:bodyPr>
          <a:lstStyle/>
          <a:p>
            <a:r>
              <a:rPr lang="en-US" sz="4000" dirty="0">
                <a:solidFill>
                  <a:schemeClr val="accent1"/>
                </a:solidFill>
              </a:rPr>
              <a:t>2020 Session – Kirwan Legislation</a:t>
            </a:r>
          </a:p>
        </p:txBody>
      </p:sp>
      <p:sp>
        <p:nvSpPr>
          <p:cNvPr id="3" name="Content Placeholder 2"/>
          <p:cNvSpPr>
            <a:spLocks noGrp="1"/>
          </p:cNvSpPr>
          <p:nvPr>
            <p:ph idx="1"/>
          </p:nvPr>
        </p:nvSpPr>
        <p:spPr>
          <a:xfrm>
            <a:off x="228600" y="724414"/>
            <a:ext cx="8686800" cy="5523985"/>
          </a:xfrm>
        </p:spPr>
        <p:txBody>
          <a:bodyPr>
            <a:normAutofit/>
          </a:bodyPr>
          <a:lstStyle/>
          <a:p>
            <a:pPr marL="0" indent="0">
              <a:buNone/>
            </a:pPr>
            <a:r>
              <a:rPr lang="en-US" sz="2600" b="1" dirty="0">
                <a:latin typeface="Arial" panose="020B0604020202020204" pitchFamily="34" charset="0"/>
                <a:cs typeface="Arial" panose="020B0604020202020204" pitchFamily="34" charset="0"/>
              </a:rPr>
              <a:t>A “Full Kirwan” bill needs to pass to:</a:t>
            </a:r>
          </a:p>
          <a:p>
            <a:r>
              <a:rPr lang="en-US" sz="2600" dirty="0">
                <a:latin typeface="Arial" panose="020B0604020202020204" pitchFamily="34" charset="0"/>
                <a:cs typeface="Arial" panose="020B0604020202020204" pitchFamily="34" charset="0"/>
              </a:rPr>
              <a:t>Reform education policy to reflect the elements of the Kirwan “Call to Action” in the Interim Report; </a:t>
            </a:r>
          </a:p>
          <a:p>
            <a:r>
              <a:rPr lang="en-US" sz="2600" dirty="0">
                <a:latin typeface="Arial" panose="020B0604020202020204" pitchFamily="34" charset="0"/>
                <a:cs typeface="Arial" panose="020B0604020202020204" pitchFamily="34" charset="0"/>
              </a:rPr>
              <a:t>Reform education funding formulas to increase per pupil funding for all students (foundation) and special needs groups: Limited English Proficient, Special Education, Economically Disadvantaged, and Concentrated Poverty;</a:t>
            </a:r>
          </a:p>
          <a:p>
            <a:r>
              <a:rPr lang="en-US" sz="2600" dirty="0">
                <a:latin typeface="Arial" panose="020B0604020202020204" pitchFamily="34" charset="0"/>
                <a:cs typeface="Arial" panose="020B0604020202020204" pitchFamily="34" charset="0"/>
              </a:rPr>
              <a:t>Reform State and local funding shares; and </a:t>
            </a:r>
          </a:p>
          <a:p>
            <a:r>
              <a:rPr lang="en-US" sz="2600" dirty="0">
                <a:latin typeface="Arial" panose="020B0604020202020204" pitchFamily="34" charset="0"/>
                <a:cs typeface="Arial" panose="020B0604020202020204" pitchFamily="34" charset="0"/>
              </a:rPr>
              <a:t>Mandate annual increases in State and local funding amounts for FY 2022 and beyond through 10-year phase-in.</a:t>
            </a:r>
          </a:p>
          <a:p>
            <a:pPr marL="0" indent="0">
              <a:buNone/>
            </a:pPr>
            <a:endParaRPr lang="en-US" sz="2600" dirty="0"/>
          </a:p>
          <a:p>
            <a:endParaRPr lang="en-US" sz="2600" dirty="0">
              <a:solidFill>
                <a:schemeClr val="tx2"/>
              </a:solidFill>
            </a:endParaRPr>
          </a:p>
          <a:p>
            <a:pPr marL="0" indent="0">
              <a:buNone/>
            </a:pPr>
            <a:endParaRPr lang="en-US" dirty="0"/>
          </a:p>
        </p:txBody>
      </p:sp>
      <p:grpSp>
        <p:nvGrpSpPr>
          <p:cNvPr id="4" name="Group 3"/>
          <p:cNvGrpSpPr/>
          <p:nvPr/>
        </p:nvGrpSpPr>
        <p:grpSpPr>
          <a:xfrm>
            <a:off x="0" y="6324600"/>
            <a:ext cx="9144000" cy="490049"/>
            <a:chOff x="0" y="6324600"/>
            <a:chExt cx="9144000" cy="490049"/>
          </a:xfrm>
        </p:grpSpPr>
        <p:pic>
          <p:nvPicPr>
            <p:cNvPr id="5" name="Picture 2" descr="E:\MABE Files 1-4-16\Logo - MABE &amp; Others\2016 MABE Logo\MABE Log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800" b="25600"/>
            <a:stretch/>
          </p:blipFill>
          <p:spPr bwMode="auto">
            <a:xfrm>
              <a:off x="7254240" y="6400800"/>
              <a:ext cx="1737360" cy="413849"/>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V="1">
              <a:off x="0" y="6324600"/>
              <a:ext cx="914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50910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63562"/>
          </a:xfrm>
          <a:solidFill>
            <a:schemeClr val="tx1"/>
          </a:solidFill>
        </p:spPr>
        <p:txBody>
          <a:bodyPr>
            <a:normAutofit fontScale="90000"/>
          </a:bodyPr>
          <a:lstStyle/>
          <a:p>
            <a:r>
              <a:rPr lang="en-US" sz="4000" dirty="0">
                <a:solidFill>
                  <a:schemeClr val="accent1"/>
                </a:solidFill>
              </a:rPr>
              <a:t>Advocacy Tools for the Kirwan Blueprint</a:t>
            </a:r>
          </a:p>
        </p:txBody>
      </p:sp>
      <p:sp>
        <p:nvSpPr>
          <p:cNvPr id="3" name="Content Placeholder 2"/>
          <p:cNvSpPr>
            <a:spLocks noGrp="1"/>
          </p:cNvSpPr>
          <p:nvPr>
            <p:ph idx="1"/>
          </p:nvPr>
        </p:nvSpPr>
        <p:spPr>
          <a:xfrm>
            <a:off x="228600" y="626330"/>
            <a:ext cx="8686800" cy="5523985"/>
          </a:xfrm>
        </p:spPr>
        <p:txBody>
          <a:bodyPr>
            <a:normAutofit/>
          </a:bodyPr>
          <a:lstStyle/>
          <a:p>
            <a:pPr marL="0" indent="0">
              <a:buNone/>
            </a:pPr>
            <a:br>
              <a:rPr lang="en-US" sz="2400" dirty="0">
                <a:latin typeface="Arial" panose="020B0604020202020204" pitchFamily="34" charset="0"/>
                <a:cs typeface="Arial" panose="020B0604020202020204" pitchFamily="34" charset="0"/>
              </a:rPr>
            </a:br>
            <a:endParaRPr lang="en-US" dirty="0"/>
          </a:p>
        </p:txBody>
      </p:sp>
      <p:grpSp>
        <p:nvGrpSpPr>
          <p:cNvPr id="4" name="Group 3"/>
          <p:cNvGrpSpPr/>
          <p:nvPr/>
        </p:nvGrpSpPr>
        <p:grpSpPr>
          <a:xfrm>
            <a:off x="0" y="6324600"/>
            <a:ext cx="9144000" cy="490049"/>
            <a:chOff x="0" y="6324600"/>
            <a:chExt cx="9144000" cy="490049"/>
          </a:xfrm>
        </p:grpSpPr>
        <p:pic>
          <p:nvPicPr>
            <p:cNvPr id="5" name="Picture 2" descr="E:\MABE Files 1-4-16\Logo - MABE &amp; Others\2016 MABE Logo\MABE Log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800" b="25600"/>
            <a:stretch/>
          </p:blipFill>
          <p:spPr bwMode="auto">
            <a:xfrm>
              <a:off x="7254240" y="6400800"/>
              <a:ext cx="1737360" cy="413849"/>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V="1">
              <a:off x="0" y="6324600"/>
              <a:ext cx="914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Rectangle 7">
            <a:extLst>
              <a:ext uri="{FF2B5EF4-FFF2-40B4-BE49-F238E27FC236}">
                <a16:creationId xmlns:a16="http://schemas.microsoft.com/office/drawing/2014/main" id="{26D94431-8BDD-4920-ADB7-D2D225E373E7}"/>
              </a:ext>
            </a:extLst>
          </p:cNvPr>
          <p:cNvSpPr/>
          <p:nvPr/>
        </p:nvSpPr>
        <p:spPr>
          <a:xfrm>
            <a:off x="228600" y="737847"/>
            <a:ext cx="8686800" cy="5001369"/>
          </a:xfrm>
          <a:prstGeom prst="rect">
            <a:avLst/>
          </a:prstGeom>
        </p:spPr>
        <p:txBody>
          <a:bodyPr wrap="square">
            <a:spAutoFit/>
          </a:bodyPr>
          <a:lstStyle/>
          <a:p>
            <a:r>
              <a:rPr lang="en-US" sz="2900" dirty="0">
                <a:solidFill>
                  <a:srgbClr val="BD202E"/>
                </a:solidFill>
                <a:latin typeface="PT Sans"/>
                <a:hlinkClick r:id="rId4"/>
              </a:rPr>
              <a:t>Blueprint Talking Points</a:t>
            </a:r>
            <a:r>
              <a:rPr lang="en-US" sz="2900" dirty="0">
                <a:solidFill>
                  <a:srgbClr val="000000"/>
                </a:solidFill>
                <a:latin typeface="PT Sans"/>
              </a:rPr>
              <a:t> - 10 talking points on a convenient 5X7 postcard</a:t>
            </a:r>
          </a:p>
          <a:p>
            <a:r>
              <a:rPr lang="en-US" sz="2900" dirty="0">
                <a:solidFill>
                  <a:srgbClr val="BD202E"/>
                </a:solidFill>
                <a:latin typeface="PT Sans"/>
                <a:hlinkClick r:id="rId5"/>
              </a:rPr>
              <a:t>The Value of the Blueprint in One Page</a:t>
            </a:r>
            <a:r>
              <a:rPr lang="en-US" sz="2900" dirty="0">
                <a:solidFill>
                  <a:srgbClr val="000000"/>
                </a:solidFill>
                <a:latin typeface="PT Sans"/>
              </a:rPr>
              <a:t> - A one-page document that outlines easy to understand concepts on the importance of the Blueprint</a:t>
            </a:r>
          </a:p>
          <a:p>
            <a:r>
              <a:rPr lang="en-US" sz="2900" dirty="0">
                <a:solidFill>
                  <a:srgbClr val="BD202E"/>
                </a:solidFill>
                <a:latin typeface="PT Sans"/>
                <a:hlinkClick r:id="rId6"/>
              </a:rPr>
              <a:t>Kirwan Business Leaders &amp; the ROI</a:t>
            </a:r>
            <a:r>
              <a:rPr lang="en-US" sz="2900" dirty="0">
                <a:solidFill>
                  <a:srgbClr val="000000"/>
                </a:solidFill>
                <a:latin typeface="PT Sans"/>
              </a:rPr>
              <a:t> - An outline of  what Maryland business leaders are saying about Kirwan and the return on investment</a:t>
            </a:r>
          </a:p>
          <a:p>
            <a:r>
              <a:rPr lang="en-US" sz="2900" dirty="0">
                <a:solidFill>
                  <a:srgbClr val="BD202E"/>
                </a:solidFill>
                <a:latin typeface="PT Sans"/>
                <a:hlinkClick r:id="rId7"/>
              </a:rPr>
              <a:t>An Economic Assessment of Kirwan Commission Recommendations</a:t>
            </a:r>
            <a:r>
              <a:rPr lang="en-US" sz="2900" dirty="0">
                <a:solidFill>
                  <a:srgbClr val="000000"/>
                </a:solidFill>
                <a:latin typeface="PT Sans"/>
              </a:rPr>
              <a:t> - A study written by Sage Policy Group Inc.</a:t>
            </a:r>
            <a:endParaRPr lang="en-US" sz="2900" b="0" i="0" dirty="0">
              <a:solidFill>
                <a:srgbClr val="000000"/>
              </a:solidFill>
              <a:effectLst/>
              <a:latin typeface="PT Sans"/>
            </a:endParaRPr>
          </a:p>
        </p:txBody>
      </p:sp>
    </p:spTree>
    <p:extLst>
      <p:ext uri="{BB962C8B-B14F-4D97-AF65-F5344CB8AC3E}">
        <p14:creationId xmlns:p14="http://schemas.microsoft.com/office/powerpoint/2010/main" val="1140346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63562"/>
          </a:xfrm>
          <a:solidFill>
            <a:schemeClr val="tx1"/>
          </a:solidFill>
        </p:spPr>
        <p:txBody>
          <a:bodyPr>
            <a:normAutofit fontScale="90000"/>
          </a:bodyPr>
          <a:lstStyle/>
          <a:p>
            <a:endParaRPr lang="en-US" sz="4000" dirty="0">
              <a:solidFill>
                <a:schemeClr val="accent1"/>
              </a:solidFill>
            </a:endParaRPr>
          </a:p>
        </p:txBody>
      </p:sp>
      <p:sp>
        <p:nvSpPr>
          <p:cNvPr id="3" name="Content Placeholder 2"/>
          <p:cNvSpPr>
            <a:spLocks noGrp="1"/>
          </p:cNvSpPr>
          <p:nvPr>
            <p:ph idx="1"/>
          </p:nvPr>
        </p:nvSpPr>
        <p:spPr>
          <a:xfrm>
            <a:off x="1295400" y="1447799"/>
            <a:ext cx="6781800" cy="3505197"/>
          </a:xfrm>
        </p:spPr>
        <p:txBody>
          <a:bodyPr>
            <a:normAutofit fontScale="77500" lnSpcReduction="20000"/>
          </a:bodyPr>
          <a:lstStyle/>
          <a:p>
            <a:pPr>
              <a:buNone/>
            </a:pPr>
            <a:r>
              <a:rPr lang="en-US" dirty="0">
                <a:solidFill>
                  <a:srgbClr val="000000"/>
                </a:solidFill>
                <a:latin typeface="Arial" panose="020B0604020202020204" pitchFamily="34" charset="0"/>
                <a:cs typeface="Arial" panose="020B0604020202020204" pitchFamily="34" charset="0"/>
              </a:rPr>
              <a:t>John R. Woolums, Esq.</a:t>
            </a:r>
          </a:p>
          <a:p>
            <a:pPr>
              <a:buNone/>
            </a:pPr>
            <a:r>
              <a:rPr lang="en-US" dirty="0">
                <a:solidFill>
                  <a:srgbClr val="000000"/>
                </a:solidFill>
                <a:latin typeface="Arial" panose="020B0604020202020204" pitchFamily="34" charset="0"/>
                <a:cs typeface="Arial" panose="020B0604020202020204" pitchFamily="34" charset="0"/>
              </a:rPr>
              <a:t>Director of Governmental Relations</a:t>
            </a:r>
          </a:p>
          <a:p>
            <a:pPr>
              <a:buNone/>
            </a:pPr>
            <a:r>
              <a:rPr lang="en-US" dirty="0">
                <a:solidFill>
                  <a:srgbClr val="000000"/>
                </a:solidFill>
                <a:latin typeface="Arial" panose="020B0604020202020204" pitchFamily="34" charset="0"/>
                <a:cs typeface="Arial" panose="020B0604020202020204" pitchFamily="34" charset="0"/>
              </a:rPr>
              <a:t>Maryland Association of Boards of Education</a:t>
            </a:r>
          </a:p>
          <a:p>
            <a:pPr>
              <a:buNone/>
            </a:pPr>
            <a:r>
              <a:rPr lang="en-US" dirty="0">
                <a:solidFill>
                  <a:srgbClr val="000000"/>
                </a:solidFill>
                <a:latin typeface="Arial" panose="020B0604020202020204" pitchFamily="34" charset="0"/>
                <a:cs typeface="Arial" panose="020B0604020202020204" pitchFamily="34" charset="0"/>
              </a:rPr>
              <a:t>621 Ridgely Avenue, Suite 300</a:t>
            </a:r>
          </a:p>
          <a:p>
            <a:pPr>
              <a:buNone/>
            </a:pPr>
            <a:r>
              <a:rPr lang="en-US" dirty="0">
                <a:solidFill>
                  <a:srgbClr val="000000"/>
                </a:solidFill>
                <a:latin typeface="Arial" panose="020B0604020202020204" pitchFamily="34" charset="0"/>
                <a:cs typeface="Arial" panose="020B0604020202020204" pitchFamily="34" charset="0"/>
              </a:rPr>
              <a:t>Annapolis, MD 21401</a:t>
            </a:r>
          </a:p>
          <a:p>
            <a:pPr>
              <a:buNone/>
            </a:pPr>
            <a:r>
              <a:rPr lang="en-US" dirty="0">
                <a:solidFill>
                  <a:srgbClr val="000000"/>
                </a:solidFill>
                <a:latin typeface="Arial" panose="020B0604020202020204" pitchFamily="34" charset="0"/>
                <a:cs typeface="Arial" panose="020B0604020202020204" pitchFamily="34" charset="0"/>
              </a:rPr>
              <a:t>O: (410) 841-5414</a:t>
            </a:r>
          </a:p>
          <a:p>
            <a:pPr>
              <a:buNone/>
            </a:pPr>
            <a:r>
              <a:rPr lang="en-US" dirty="0">
                <a:solidFill>
                  <a:srgbClr val="000000"/>
                </a:solidFill>
                <a:latin typeface="Arial" panose="020B0604020202020204" pitchFamily="34" charset="0"/>
                <a:cs typeface="Arial" panose="020B0604020202020204" pitchFamily="34" charset="0"/>
              </a:rPr>
              <a:t>C: (410) 570-7365</a:t>
            </a:r>
          </a:p>
          <a:p>
            <a:pPr>
              <a:buNone/>
            </a:pPr>
            <a:r>
              <a:rPr lang="en-US" dirty="0">
                <a:solidFill>
                  <a:srgbClr val="000000"/>
                </a:solidFill>
                <a:latin typeface="Arial" panose="020B0604020202020204" pitchFamily="34" charset="0"/>
                <a:cs typeface="Arial" panose="020B0604020202020204" pitchFamily="34" charset="0"/>
              </a:rPr>
              <a:t>www.mabe.org</a:t>
            </a:r>
          </a:p>
          <a:p>
            <a:endParaRPr lang="en-US" dirty="0"/>
          </a:p>
        </p:txBody>
      </p:sp>
      <p:grpSp>
        <p:nvGrpSpPr>
          <p:cNvPr id="4" name="Group 3"/>
          <p:cNvGrpSpPr/>
          <p:nvPr/>
        </p:nvGrpSpPr>
        <p:grpSpPr>
          <a:xfrm>
            <a:off x="0" y="6324600"/>
            <a:ext cx="9144000" cy="490049"/>
            <a:chOff x="0" y="6324600"/>
            <a:chExt cx="9144000" cy="490049"/>
          </a:xfrm>
        </p:grpSpPr>
        <p:pic>
          <p:nvPicPr>
            <p:cNvPr id="5" name="Picture 2" descr="E:\MABE Files 1-4-16\Logo - MABE &amp; Others\2016 MABE Logo\MABE Log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800" b="25600"/>
            <a:stretch/>
          </p:blipFill>
          <p:spPr bwMode="auto">
            <a:xfrm>
              <a:off x="7254240" y="6400800"/>
              <a:ext cx="1737360" cy="413849"/>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V="1">
              <a:off x="0" y="6324600"/>
              <a:ext cx="914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06443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63562"/>
          </a:xfrm>
          <a:solidFill>
            <a:schemeClr val="tx1"/>
          </a:solidFill>
        </p:spPr>
        <p:txBody>
          <a:bodyPr>
            <a:normAutofit fontScale="90000"/>
          </a:bodyPr>
          <a:lstStyle/>
          <a:p>
            <a:r>
              <a:rPr lang="en-US" sz="4000" dirty="0" err="1">
                <a:solidFill>
                  <a:schemeClr val="accent1"/>
                </a:solidFill>
              </a:rPr>
              <a:t>MABE’s</a:t>
            </a:r>
            <a:r>
              <a:rPr lang="en-US" sz="4000" dirty="0">
                <a:solidFill>
                  <a:schemeClr val="accent1"/>
                </a:solidFill>
              </a:rPr>
              <a:t> Legislative Priorities in 2020</a:t>
            </a:r>
          </a:p>
        </p:txBody>
      </p:sp>
      <p:sp>
        <p:nvSpPr>
          <p:cNvPr id="3" name="Content Placeholder 2"/>
          <p:cNvSpPr>
            <a:spLocks noGrp="1"/>
          </p:cNvSpPr>
          <p:nvPr>
            <p:ph idx="1"/>
          </p:nvPr>
        </p:nvSpPr>
        <p:spPr>
          <a:xfrm>
            <a:off x="228600" y="751697"/>
            <a:ext cx="8686800" cy="5867400"/>
          </a:xfrm>
        </p:spPr>
        <p:txBody>
          <a:bodyPr>
            <a:normAutofit lnSpcReduction="10000"/>
          </a:bodyPr>
          <a:lstStyle/>
          <a:p>
            <a:pPr lvl="0"/>
            <a:r>
              <a:rPr lang="en-US" sz="2800" dirty="0">
                <a:solidFill>
                  <a:schemeClr val="accent2"/>
                </a:solidFill>
                <a:latin typeface="Arial" panose="020B0604020202020204" pitchFamily="34" charset="0"/>
                <a:cs typeface="Arial" panose="020B0604020202020204" pitchFamily="34" charset="0"/>
              </a:rPr>
              <a:t>MABE supports continued governance autonomy for local boards of education to set education policy and school budgets; and opposition to unfunded mandates; and is enhanced local school board calendar flexibility;</a:t>
            </a:r>
          </a:p>
          <a:p>
            <a:pPr lvl="0"/>
            <a:r>
              <a:rPr lang="en-US" sz="2800" dirty="0">
                <a:solidFill>
                  <a:schemeClr val="accent2"/>
                </a:solidFill>
                <a:latin typeface="Arial" panose="020B0604020202020204" pitchFamily="34" charset="0"/>
                <a:cs typeface="Arial" panose="020B0604020202020204" pitchFamily="34" charset="0"/>
              </a:rPr>
              <a:t>Supports full State funding for Maryland’s outstanding public schools; and passage of the Kirwan Blueprint legislation;</a:t>
            </a:r>
          </a:p>
          <a:p>
            <a:pPr lvl="0"/>
            <a:r>
              <a:rPr lang="en-US" sz="2800" dirty="0">
                <a:solidFill>
                  <a:schemeClr val="accent2"/>
                </a:solidFill>
                <a:latin typeface="Arial" panose="020B0604020202020204" pitchFamily="34" charset="0"/>
                <a:cs typeface="Arial" panose="020B0604020202020204" pitchFamily="34" charset="0"/>
              </a:rPr>
              <a:t>Supports at least $400 million in State</a:t>
            </a:r>
            <a:br>
              <a:rPr lang="en-US" sz="2800" dirty="0">
                <a:solidFill>
                  <a:schemeClr val="accent2"/>
                </a:solidFill>
                <a:latin typeface="Arial" panose="020B0604020202020204" pitchFamily="34" charset="0"/>
                <a:cs typeface="Arial" panose="020B0604020202020204" pitchFamily="34" charset="0"/>
              </a:rPr>
            </a:br>
            <a:r>
              <a:rPr lang="en-US" sz="2800" dirty="0">
                <a:solidFill>
                  <a:schemeClr val="accent2"/>
                </a:solidFill>
                <a:latin typeface="Arial" panose="020B0604020202020204" pitchFamily="34" charset="0"/>
                <a:cs typeface="Arial" panose="020B0604020202020204" pitchFamily="34" charset="0"/>
              </a:rPr>
              <a:t>funding for school facilities, and passage of the Built to Learn Act; </a:t>
            </a:r>
          </a:p>
          <a:p>
            <a:pPr lvl="0"/>
            <a:r>
              <a:rPr lang="en-US" sz="2800" dirty="0">
                <a:solidFill>
                  <a:schemeClr val="accent2"/>
                </a:solidFill>
                <a:latin typeface="Arial" panose="020B0604020202020204" pitchFamily="34" charset="0"/>
                <a:cs typeface="Arial" panose="020B0604020202020204" pitchFamily="34" charset="0"/>
              </a:rPr>
              <a:t>Supports sustained and increased local government investments in education.</a:t>
            </a:r>
          </a:p>
          <a:p>
            <a:pPr marL="0" lvl="0" indent="0">
              <a:buNone/>
            </a:pPr>
            <a:endParaRPr lang="en-US" sz="2800" dirty="0">
              <a:solidFill>
                <a:schemeClr val="accent2"/>
              </a:solidFill>
              <a:latin typeface="Arial" panose="020B0604020202020204" pitchFamily="34" charset="0"/>
              <a:cs typeface="Arial" panose="020B0604020202020204" pitchFamily="34" charset="0"/>
            </a:endParaRPr>
          </a:p>
        </p:txBody>
      </p:sp>
      <p:grpSp>
        <p:nvGrpSpPr>
          <p:cNvPr id="4" name="Group 3"/>
          <p:cNvGrpSpPr/>
          <p:nvPr/>
        </p:nvGrpSpPr>
        <p:grpSpPr>
          <a:xfrm>
            <a:off x="0" y="6324600"/>
            <a:ext cx="9144000" cy="490049"/>
            <a:chOff x="0" y="6324600"/>
            <a:chExt cx="9144000" cy="490049"/>
          </a:xfrm>
        </p:grpSpPr>
        <p:pic>
          <p:nvPicPr>
            <p:cNvPr id="5" name="Picture 2" descr="E:\MABE Files 1-4-16\Logo - MABE &amp; Others\2016 MABE Logo\MABE Log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800" b="25600"/>
            <a:stretch/>
          </p:blipFill>
          <p:spPr bwMode="auto">
            <a:xfrm>
              <a:off x="7254240" y="6400800"/>
              <a:ext cx="1737360" cy="413849"/>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V="1">
              <a:off x="0" y="6324600"/>
              <a:ext cx="914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86626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63562"/>
          </a:xfrm>
          <a:solidFill>
            <a:schemeClr val="tx1"/>
          </a:solidFill>
        </p:spPr>
        <p:txBody>
          <a:bodyPr>
            <a:normAutofit fontScale="90000"/>
          </a:bodyPr>
          <a:lstStyle/>
          <a:p>
            <a:r>
              <a:rPr lang="en-US" sz="4000" dirty="0">
                <a:solidFill>
                  <a:schemeClr val="accent1"/>
                </a:solidFill>
              </a:rPr>
              <a:t>The Kirwan Blueprint in 2019 </a:t>
            </a:r>
          </a:p>
        </p:txBody>
      </p:sp>
      <p:sp>
        <p:nvSpPr>
          <p:cNvPr id="3" name="Content Placeholder 2"/>
          <p:cNvSpPr>
            <a:spLocks noGrp="1"/>
          </p:cNvSpPr>
          <p:nvPr>
            <p:ph idx="1"/>
          </p:nvPr>
        </p:nvSpPr>
        <p:spPr>
          <a:xfrm>
            <a:off x="228600" y="724414"/>
            <a:ext cx="8686800" cy="5867400"/>
          </a:xfrm>
        </p:spPr>
        <p:txBody>
          <a:bodyPr>
            <a:normAutofit lnSpcReduction="10000"/>
          </a:bodyPr>
          <a:lstStyle/>
          <a:p>
            <a:pPr marL="0" indent="0">
              <a:buNone/>
            </a:pPr>
            <a:r>
              <a:rPr lang="en-US" sz="2800" b="1" u="sng" dirty="0">
                <a:solidFill>
                  <a:schemeClr val="tx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SB 1030</a:t>
            </a:r>
            <a:r>
              <a:rPr lang="en-US" sz="2800" b="1" dirty="0">
                <a:solidFill>
                  <a:schemeClr val="tx2"/>
                </a:solidFill>
                <a:latin typeface="Arial" panose="020B0604020202020204" pitchFamily="34" charset="0"/>
                <a:cs typeface="Arial" panose="020B0604020202020204" pitchFamily="34" charset="0"/>
              </a:rPr>
              <a:t> – The Blueprint for Maryland’s Future</a:t>
            </a:r>
            <a:r>
              <a:rPr lang="en-US" sz="2800" dirty="0">
                <a:solidFill>
                  <a:schemeClr val="tx2"/>
                </a:solidFill>
                <a:latin typeface="Arial" panose="020B0604020202020204" pitchFamily="34" charset="0"/>
                <a:cs typeface="Arial" panose="020B0604020202020204" pitchFamily="34" charset="0"/>
              </a:rPr>
              <a:t> </a:t>
            </a:r>
          </a:p>
          <a:p>
            <a:r>
              <a:rPr lang="en-US" sz="2800" dirty="0">
                <a:solidFill>
                  <a:schemeClr val="tx2"/>
                </a:solidFill>
                <a:latin typeface="Arial" panose="020B0604020202020204" pitchFamily="34" charset="0"/>
                <a:cs typeface="Arial" panose="020B0604020202020204" pitchFamily="34" charset="0"/>
              </a:rPr>
              <a:t>The bill provides targeted funding in FY 2020; and mandates funding increases in FY 2021 and FY 2022 – Totaling $1.1 billion.</a:t>
            </a:r>
          </a:p>
          <a:p>
            <a:r>
              <a:rPr lang="en-US" sz="2800" dirty="0">
                <a:solidFill>
                  <a:schemeClr val="tx2"/>
                </a:solidFill>
                <a:latin typeface="Arial" panose="020B0604020202020204" pitchFamily="34" charset="0"/>
                <a:cs typeface="Arial" panose="020B0604020202020204" pitchFamily="34" charset="0"/>
              </a:rPr>
              <a:t>Programs include: Full-Day Prekindergarten Funding, Teacher Salary Grants, Concentration of Poverty Grants, Special Education Funding, Teacher Collaborative Grants, Mental Health Coordinator Funding, and Supplemental Instruction Grants.</a:t>
            </a:r>
          </a:p>
          <a:p>
            <a:r>
              <a:rPr lang="en-US" sz="2800" dirty="0">
                <a:latin typeface="Arial" panose="020B0604020202020204" pitchFamily="34" charset="0"/>
                <a:cs typeface="Arial" panose="020B0604020202020204" pitchFamily="34" charset="0"/>
              </a:rPr>
              <a:t>The bill did not include the Kirwan Commission’s recommended policy reforms or 10-year funding plan.</a:t>
            </a:r>
            <a:endParaRPr lang="en-US" sz="2800" dirty="0">
              <a:solidFill>
                <a:schemeClr val="tx2"/>
              </a:solidFill>
              <a:latin typeface="Arial" panose="020B0604020202020204" pitchFamily="34" charset="0"/>
              <a:cs typeface="Arial" panose="020B0604020202020204" pitchFamily="34" charset="0"/>
            </a:endParaRPr>
          </a:p>
          <a:p>
            <a:endParaRPr lang="en-US" sz="2800" dirty="0">
              <a:solidFill>
                <a:schemeClr val="tx2"/>
              </a:solidFill>
            </a:endParaRPr>
          </a:p>
          <a:p>
            <a:pPr marL="0" indent="0">
              <a:buNone/>
            </a:pPr>
            <a:endParaRPr lang="en-US" dirty="0"/>
          </a:p>
        </p:txBody>
      </p:sp>
      <p:grpSp>
        <p:nvGrpSpPr>
          <p:cNvPr id="4" name="Group 3"/>
          <p:cNvGrpSpPr/>
          <p:nvPr/>
        </p:nvGrpSpPr>
        <p:grpSpPr>
          <a:xfrm>
            <a:off x="0" y="6324600"/>
            <a:ext cx="9144000" cy="490049"/>
            <a:chOff x="0" y="6324600"/>
            <a:chExt cx="9144000" cy="490049"/>
          </a:xfrm>
        </p:grpSpPr>
        <p:pic>
          <p:nvPicPr>
            <p:cNvPr id="5" name="Picture 2" descr="E:\MABE Files 1-4-16\Logo - MABE &amp; Others\2016 MABE Logo\MABE Logo.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800" b="25600"/>
            <a:stretch/>
          </p:blipFill>
          <p:spPr bwMode="auto">
            <a:xfrm>
              <a:off x="7254240" y="6400800"/>
              <a:ext cx="1737360" cy="413849"/>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V="1">
              <a:off x="0" y="6324600"/>
              <a:ext cx="914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65199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63562"/>
          </a:xfrm>
          <a:solidFill>
            <a:schemeClr val="tx1"/>
          </a:solidFill>
        </p:spPr>
        <p:txBody>
          <a:bodyPr>
            <a:normAutofit fontScale="90000"/>
          </a:bodyPr>
          <a:lstStyle/>
          <a:p>
            <a:r>
              <a:rPr lang="en-US" sz="4000" dirty="0">
                <a:solidFill>
                  <a:schemeClr val="accent1"/>
                </a:solidFill>
              </a:rPr>
              <a:t>Kirwan Blueprint (SB 1030)</a:t>
            </a:r>
          </a:p>
        </p:txBody>
      </p:sp>
      <p:sp>
        <p:nvSpPr>
          <p:cNvPr id="3" name="Content Placeholder 2"/>
          <p:cNvSpPr>
            <a:spLocks noGrp="1"/>
          </p:cNvSpPr>
          <p:nvPr>
            <p:ph idx="1"/>
          </p:nvPr>
        </p:nvSpPr>
        <p:spPr>
          <a:xfrm>
            <a:off x="228600" y="724414"/>
            <a:ext cx="8686800" cy="5867400"/>
          </a:xfrm>
        </p:spPr>
        <p:txBody>
          <a:bodyPr>
            <a:normAutofit lnSpcReduction="10000"/>
          </a:bodyPr>
          <a:lstStyle/>
          <a:p>
            <a:pPr marL="0" indent="0">
              <a:buNone/>
            </a:pPr>
            <a:r>
              <a:rPr lang="en-US" sz="2800" b="1" dirty="0">
                <a:solidFill>
                  <a:schemeClr val="tx2"/>
                </a:solidFill>
                <a:latin typeface="Arial" panose="020B0604020202020204" pitchFamily="34" charset="0"/>
                <a:cs typeface="Arial" panose="020B0604020202020204" pitchFamily="34" charset="0"/>
              </a:rPr>
              <a:t>Inspector General</a:t>
            </a:r>
          </a:p>
          <a:p>
            <a:r>
              <a:rPr lang="en-US" sz="2800" dirty="0">
                <a:solidFill>
                  <a:schemeClr val="tx2"/>
                </a:solidFill>
                <a:latin typeface="Arial" panose="020B0604020202020204" pitchFamily="34" charset="0"/>
                <a:cs typeface="Arial" panose="020B0604020202020204" pitchFamily="34" charset="0"/>
              </a:rPr>
              <a:t>Establishes the Maryland Office of the Inspector General for Education, contingent on the Governor releasing FY 2020 funding to implement the bill. </a:t>
            </a:r>
          </a:p>
          <a:p>
            <a:r>
              <a:rPr lang="en-US" sz="2800" dirty="0">
                <a:solidFill>
                  <a:schemeClr val="tx2"/>
                </a:solidFill>
                <a:latin typeface="Arial" panose="020B0604020202020204" pitchFamily="34" charset="0"/>
                <a:cs typeface="Arial" panose="020B0604020202020204" pitchFamily="34" charset="0"/>
              </a:rPr>
              <a:t>The IG is responsible for examining local boards of education, local school systems, and public schools; nonpublic schools that receive State funds; MSDE; and the Interagency Commission on School Construction.</a:t>
            </a:r>
          </a:p>
          <a:p>
            <a:r>
              <a:rPr lang="en-US" sz="2800" dirty="0">
                <a:solidFill>
                  <a:schemeClr val="tx2"/>
                </a:solidFill>
                <a:latin typeface="Arial" panose="020B0604020202020204" pitchFamily="34" charset="0"/>
                <a:cs typeface="Arial" panose="020B0604020202020204" pitchFamily="34" charset="0"/>
              </a:rPr>
              <a:t>The IG’s office may investigate complaints of fraud, waste, and abuse involving the use of public funds; violations of the civil rights of students and employees; and other violations of law.</a:t>
            </a:r>
          </a:p>
          <a:p>
            <a:pPr marL="0" indent="0">
              <a:buNone/>
            </a:pPr>
            <a:endParaRPr lang="en-US" dirty="0"/>
          </a:p>
        </p:txBody>
      </p:sp>
      <p:grpSp>
        <p:nvGrpSpPr>
          <p:cNvPr id="4" name="Group 3"/>
          <p:cNvGrpSpPr/>
          <p:nvPr/>
        </p:nvGrpSpPr>
        <p:grpSpPr>
          <a:xfrm>
            <a:off x="0" y="6324600"/>
            <a:ext cx="9144000" cy="490049"/>
            <a:chOff x="0" y="6324600"/>
            <a:chExt cx="9144000" cy="490049"/>
          </a:xfrm>
        </p:grpSpPr>
        <p:pic>
          <p:nvPicPr>
            <p:cNvPr id="5" name="Picture 2" descr="E:\MABE Files 1-4-16\Logo - MABE &amp; Others\2016 MABE Logo\MABE Log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800" b="25600"/>
            <a:stretch/>
          </p:blipFill>
          <p:spPr bwMode="auto">
            <a:xfrm>
              <a:off x="7254240" y="6400800"/>
              <a:ext cx="1737360" cy="413849"/>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V="1">
              <a:off x="0" y="6324600"/>
              <a:ext cx="914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50589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63562"/>
          </a:xfrm>
          <a:solidFill>
            <a:schemeClr val="tx1"/>
          </a:solidFill>
        </p:spPr>
        <p:txBody>
          <a:bodyPr>
            <a:normAutofit fontScale="90000"/>
          </a:bodyPr>
          <a:lstStyle/>
          <a:p>
            <a:r>
              <a:rPr lang="en-US" sz="4000" dirty="0">
                <a:solidFill>
                  <a:schemeClr val="accent1"/>
                </a:solidFill>
              </a:rPr>
              <a:t>Kirwan Blueprint (SB 1030)</a:t>
            </a:r>
          </a:p>
        </p:txBody>
      </p:sp>
      <p:sp>
        <p:nvSpPr>
          <p:cNvPr id="3" name="Content Placeholder 2"/>
          <p:cNvSpPr>
            <a:spLocks noGrp="1"/>
          </p:cNvSpPr>
          <p:nvPr>
            <p:ph idx="1"/>
          </p:nvPr>
        </p:nvSpPr>
        <p:spPr>
          <a:xfrm>
            <a:off x="228600" y="724414"/>
            <a:ext cx="8686800" cy="5867400"/>
          </a:xfrm>
        </p:spPr>
        <p:txBody>
          <a:bodyPr>
            <a:normAutofit/>
          </a:bodyPr>
          <a:lstStyle/>
          <a:p>
            <a:pPr marL="0" indent="0">
              <a:buNone/>
            </a:pPr>
            <a:r>
              <a:rPr lang="en-US" sz="2800" b="1" dirty="0">
                <a:solidFill>
                  <a:schemeClr val="tx2"/>
                </a:solidFill>
                <a:latin typeface="Arial" panose="020B0604020202020204" pitchFamily="34" charset="0"/>
                <a:cs typeface="Arial" panose="020B0604020202020204" pitchFamily="34" charset="0"/>
              </a:rPr>
              <a:t>Governor Hogan Agrees to Fund and Pass Kirwan</a:t>
            </a:r>
          </a:p>
          <a:p>
            <a:r>
              <a:rPr lang="en-US" sz="2700" dirty="0">
                <a:solidFill>
                  <a:schemeClr val="tx2"/>
                </a:solidFill>
                <a:latin typeface="Arial" panose="020B0604020202020204" pitchFamily="34" charset="0"/>
                <a:cs typeface="Arial" panose="020B0604020202020204" pitchFamily="34" charset="0"/>
              </a:rPr>
              <a:t>On May 15, 2019 Governor Hogan announced, via </a:t>
            </a:r>
            <a:r>
              <a:rPr lang="en-US" sz="2700" dirty="0">
                <a:solidFill>
                  <a:schemeClr val="tx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press release</a:t>
            </a:r>
            <a:r>
              <a:rPr lang="en-US" sz="2700" dirty="0">
                <a:solidFill>
                  <a:schemeClr val="tx2"/>
                </a:solidFill>
                <a:latin typeface="Arial" panose="020B0604020202020204" pitchFamily="34" charset="0"/>
                <a:cs typeface="Arial" panose="020B0604020202020204" pitchFamily="34" charset="0"/>
              </a:rPr>
              <a:t> and </a:t>
            </a:r>
            <a:r>
              <a:rPr lang="en-US" sz="2700" dirty="0">
                <a:solidFill>
                  <a:schemeClr val="tx2"/>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letter to Senate President Mike Miller and House Speaker Adrienne Jones</a:t>
            </a:r>
            <a:r>
              <a:rPr lang="en-US" sz="2700" dirty="0">
                <a:solidFill>
                  <a:schemeClr val="tx2"/>
                </a:solidFill>
                <a:latin typeface="Arial" panose="020B0604020202020204" pitchFamily="34" charset="0"/>
                <a:cs typeface="Arial" panose="020B0604020202020204" pitchFamily="34" charset="0"/>
              </a:rPr>
              <a:t>, his decision to release the full $255 million for the </a:t>
            </a:r>
            <a:br>
              <a:rPr lang="en-US" sz="2700" dirty="0">
                <a:solidFill>
                  <a:schemeClr val="tx2"/>
                </a:solidFill>
                <a:latin typeface="Arial" panose="020B0604020202020204" pitchFamily="34" charset="0"/>
                <a:cs typeface="Arial" panose="020B0604020202020204" pitchFamily="34" charset="0"/>
              </a:rPr>
            </a:br>
            <a:r>
              <a:rPr lang="en-US" sz="2700" dirty="0">
                <a:solidFill>
                  <a:schemeClr val="tx2"/>
                </a:solidFill>
                <a:latin typeface="Arial" panose="020B0604020202020204" pitchFamily="34" charset="0"/>
                <a:cs typeface="Arial" panose="020B0604020202020204" pitchFamily="34" charset="0"/>
              </a:rPr>
              <a:t>FY 2020 allocations of State </a:t>
            </a:r>
            <a:br>
              <a:rPr lang="en-US" sz="2700" dirty="0">
                <a:solidFill>
                  <a:schemeClr val="tx2"/>
                </a:solidFill>
                <a:latin typeface="Arial" panose="020B0604020202020204" pitchFamily="34" charset="0"/>
                <a:cs typeface="Arial" panose="020B0604020202020204" pitchFamily="34" charset="0"/>
              </a:rPr>
            </a:br>
            <a:r>
              <a:rPr lang="en-US" sz="2700" dirty="0">
                <a:solidFill>
                  <a:schemeClr val="tx2"/>
                </a:solidFill>
                <a:latin typeface="Arial" panose="020B0604020202020204" pitchFamily="34" charset="0"/>
                <a:cs typeface="Arial" panose="020B0604020202020204" pitchFamily="34" charset="0"/>
              </a:rPr>
              <a:t>funding for PreK, teacher </a:t>
            </a:r>
            <a:br>
              <a:rPr lang="en-US" sz="2700" dirty="0">
                <a:solidFill>
                  <a:schemeClr val="tx2"/>
                </a:solidFill>
                <a:latin typeface="Arial" panose="020B0604020202020204" pitchFamily="34" charset="0"/>
                <a:cs typeface="Arial" panose="020B0604020202020204" pitchFamily="34" charset="0"/>
              </a:rPr>
            </a:br>
            <a:r>
              <a:rPr lang="en-US" sz="2700" dirty="0">
                <a:solidFill>
                  <a:schemeClr val="tx2"/>
                </a:solidFill>
                <a:latin typeface="Arial" panose="020B0604020202020204" pitchFamily="34" charset="0"/>
                <a:cs typeface="Arial" panose="020B0604020202020204" pitchFamily="34" charset="0"/>
              </a:rPr>
              <a:t>salary grants, special </a:t>
            </a:r>
            <a:br>
              <a:rPr lang="en-US" sz="2700" dirty="0">
                <a:solidFill>
                  <a:schemeClr val="tx2"/>
                </a:solidFill>
                <a:latin typeface="Arial" panose="020B0604020202020204" pitchFamily="34" charset="0"/>
                <a:cs typeface="Arial" panose="020B0604020202020204" pitchFamily="34" charset="0"/>
              </a:rPr>
            </a:br>
            <a:r>
              <a:rPr lang="en-US" sz="2700" dirty="0">
                <a:solidFill>
                  <a:schemeClr val="tx2"/>
                </a:solidFill>
                <a:latin typeface="Arial" panose="020B0604020202020204" pitchFamily="34" charset="0"/>
                <a:cs typeface="Arial" panose="020B0604020202020204" pitchFamily="34" charset="0"/>
              </a:rPr>
              <a:t>education, and other </a:t>
            </a:r>
            <a:br>
              <a:rPr lang="en-US" sz="2700" dirty="0">
                <a:solidFill>
                  <a:schemeClr val="tx2"/>
                </a:solidFill>
                <a:latin typeface="Arial" panose="020B0604020202020204" pitchFamily="34" charset="0"/>
                <a:cs typeface="Arial" panose="020B0604020202020204" pitchFamily="34" charset="0"/>
              </a:rPr>
            </a:br>
            <a:r>
              <a:rPr lang="en-US" sz="2700" dirty="0">
                <a:solidFill>
                  <a:schemeClr val="tx2"/>
                </a:solidFill>
                <a:latin typeface="Arial" panose="020B0604020202020204" pitchFamily="34" charset="0"/>
                <a:cs typeface="Arial" panose="020B0604020202020204" pitchFamily="34" charset="0"/>
              </a:rPr>
              <a:t>programs contained in </a:t>
            </a:r>
            <a:br>
              <a:rPr lang="en-US" sz="2700" dirty="0">
                <a:solidFill>
                  <a:schemeClr val="tx2"/>
                </a:solidFill>
                <a:latin typeface="Arial" panose="020B0604020202020204" pitchFamily="34" charset="0"/>
                <a:cs typeface="Arial" panose="020B0604020202020204" pitchFamily="34" charset="0"/>
              </a:rPr>
            </a:br>
            <a:r>
              <a:rPr lang="en-US" sz="2700" dirty="0">
                <a:solidFill>
                  <a:schemeClr val="tx2"/>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Senate Bill 1030, the </a:t>
            </a:r>
            <a:br>
              <a:rPr lang="en-US" sz="2700" dirty="0">
                <a:solidFill>
                  <a:schemeClr val="tx2"/>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br>
            <a:r>
              <a:rPr lang="en-US" sz="2700" dirty="0">
                <a:solidFill>
                  <a:schemeClr val="tx2"/>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Blueprint for Maryland’s </a:t>
            </a:r>
            <a:br>
              <a:rPr lang="en-US" sz="2700" dirty="0">
                <a:solidFill>
                  <a:schemeClr val="tx2"/>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br>
            <a:r>
              <a:rPr lang="en-US" sz="2700" dirty="0">
                <a:solidFill>
                  <a:schemeClr val="tx2"/>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Future</a:t>
            </a:r>
            <a:r>
              <a:rPr lang="en-US" sz="2700" dirty="0">
                <a:solidFill>
                  <a:schemeClr val="tx2"/>
                </a:solidFill>
                <a:latin typeface="Arial" panose="020B0604020202020204" pitchFamily="34" charset="0"/>
                <a:cs typeface="Arial" panose="020B0604020202020204" pitchFamily="34" charset="0"/>
              </a:rPr>
              <a:t>. </a:t>
            </a:r>
            <a:endParaRPr lang="en-US" sz="2700" b="1" dirty="0">
              <a:solidFill>
                <a:schemeClr val="tx2"/>
              </a:solidFill>
              <a:latin typeface="Arial" panose="020B0604020202020204" pitchFamily="34" charset="0"/>
              <a:cs typeface="Arial" panose="020B0604020202020204" pitchFamily="34" charset="0"/>
            </a:endParaRPr>
          </a:p>
        </p:txBody>
      </p:sp>
      <p:grpSp>
        <p:nvGrpSpPr>
          <p:cNvPr id="4" name="Group 3"/>
          <p:cNvGrpSpPr/>
          <p:nvPr/>
        </p:nvGrpSpPr>
        <p:grpSpPr>
          <a:xfrm>
            <a:off x="0" y="6324600"/>
            <a:ext cx="9144000" cy="490049"/>
            <a:chOff x="0" y="6324600"/>
            <a:chExt cx="9144000" cy="490049"/>
          </a:xfrm>
        </p:grpSpPr>
        <p:pic>
          <p:nvPicPr>
            <p:cNvPr id="5" name="Picture 2" descr="E:\MABE Files 1-4-16\Logo - MABE &amp; Others\2016 MABE Logo\MABE Logo.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800" b="25600"/>
            <a:stretch/>
          </p:blipFill>
          <p:spPr bwMode="auto">
            <a:xfrm>
              <a:off x="7254240" y="6400800"/>
              <a:ext cx="1737360" cy="413849"/>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V="1">
              <a:off x="0" y="6324600"/>
              <a:ext cx="914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7" name="Picture 6">
            <a:extLst>
              <a:ext uri="{FF2B5EF4-FFF2-40B4-BE49-F238E27FC236}">
                <a16:creationId xmlns:a16="http://schemas.microsoft.com/office/drawing/2014/main" id="{68FFB223-695B-411E-B208-1A51159D1FD6}"/>
              </a:ext>
            </a:extLst>
          </p:cNvPr>
          <p:cNvPicPr>
            <a:picLocks noChangeAspect="1"/>
          </p:cNvPicPr>
          <p:nvPr/>
        </p:nvPicPr>
        <p:blipFill>
          <a:blip r:embed="rId7"/>
          <a:stretch>
            <a:fillRect/>
          </a:stretch>
        </p:blipFill>
        <p:spPr>
          <a:xfrm>
            <a:off x="5181600" y="3055132"/>
            <a:ext cx="3687540" cy="3011872"/>
          </a:xfrm>
          <a:prstGeom prst="rect">
            <a:avLst/>
          </a:prstGeom>
          <a:ln w="19050">
            <a:solidFill>
              <a:srgbClr val="0070C0"/>
            </a:solidFill>
          </a:ln>
        </p:spPr>
      </p:pic>
    </p:spTree>
    <p:extLst>
      <p:ext uri="{BB962C8B-B14F-4D97-AF65-F5344CB8AC3E}">
        <p14:creationId xmlns:p14="http://schemas.microsoft.com/office/powerpoint/2010/main" val="241335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63562"/>
          </a:xfrm>
          <a:solidFill>
            <a:schemeClr val="tx1"/>
          </a:solidFill>
        </p:spPr>
        <p:txBody>
          <a:bodyPr>
            <a:normAutofit fontScale="90000"/>
          </a:bodyPr>
          <a:lstStyle/>
          <a:p>
            <a:r>
              <a:rPr lang="en-US" sz="4000" dirty="0">
                <a:solidFill>
                  <a:schemeClr val="accent1"/>
                </a:solidFill>
              </a:rPr>
              <a:t>Bills Passed in 2019</a:t>
            </a:r>
          </a:p>
        </p:txBody>
      </p:sp>
      <p:sp>
        <p:nvSpPr>
          <p:cNvPr id="3" name="Content Placeholder 2"/>
          <p:cNvSpPr>
            <a:spLocks noGrp="1"/>
          </p:cNvSpPr>
          <p:nvPr>
            <p:ph idx="1"/>
          </p:nvPr>
        </p:nvSpPr>
        <p:spPr>
          <a:xfrm>
            <a:off x="228600" y="724414"/>
            <a:ext cx="8686800" cy="5867400"/>
          </a:xfrm>
        </p:spPr>
        <p:txBody>
          <a:bodyPr>
            <a:normAutofit/>
          </a:bodyPr>
          <a:lstStyle/>
          <a:p>
            <a:pPr marL="0" indent="0">
              <a:buNone/>
            </a:pPr>
            <a:endParaRPr lang="en-US" sz="2800" b="1" dirty="0">
              <a:solidFill>
                <a:schemeClr val="tx2"/>
              </a:solidFill>
              <a:latin typeface="Arial" panose="020B0604020202020204" pitchFamily="34" charset="0"/>
              <a:cs typeface="Arial" panose="020B0604020202020204" pitchFamily="34" charset="0"/>
            </a:endParaRPr>
          </a:p>
          <a:p>
            <a:r>
              <a:rPr lang="en-US" sz="2400" u="sng"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HB 87</a:t>
            </a:r>
            <a:r>
              <a:rPr lang="en-US" sz="2400" dirty="0">
                <a:latin typeface="Arial" panose="020B0604020202020204" pitchFamily="34" charset="0"/>
                <a:cs typeface="Arial" panose="020B0604020202020204" pitchFamily="34" charset="0"/>
              </a:rPr>
              <a:t>/</a:t>
            </a:r>
            <a:r>
              <a:rPr lang="en-US" sz="2400" u="sng"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SB 529</a:t>
            </a:r>
            <a:r>
              <a:rPr lang="en-US" sz="2400" dirty="0">
                <a:latin typeface="Arial" panose="020B0604020202020204" pitchFamily="34" charset="0"/>
                <a:cs typeface="Arial" panose="020B0604020202020204" pitchFamily="34" charset="0"/>
              </a:rPr>
              <a:t> - State Board of Education - Membership - Teachers and Parent </a:t>
            </a:r>
            <a:endParaRPr lang="en-US" sz="2400" dirty="0"/>
          </a:p>
          <a:p>
            <a:r>
              <a:rPr lang="en-US" sz="2400" u="sng"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HB 1019</a:t>
            </a:r>
            <a:r>
              <a:rPr lang="en-US" sz="2400" dirty="0">
                <a:latin typeface="Arial" panose="020B0604020202020204" pitchFamily="34" charset="0"/>
                <a:cs typeface="Arial" panose="020B0604020202020204" pitchFamily="34" charset="0"/>
              </a:rPr>
              <a:t> - State Board of Education - Public High School Students - Assessments and Graduation Requirements </a:t>
            </a:r>
          </a:p>
          <a:p>
            <a:r>
              <a:rPr lang="en-US" sz="2400" u="sng" dirty="0">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SB 734</a:t>
            </a:r>
            <a:r>
              <a:rPr lang="en-US" sz="2400" dirty="0">
                <a:latin typeface="Arial" panose="020B0604020202020204" pitchFamily="34" charset="0"/>
                <a:cs typeface="Arial" panose="020B0604020202020204" pitchFamily="34" charset="0"/>
              </a:rPr>
              <a:t> - Students with Reading Difficulties - Screenings and Interventions </a:t>
            </a:r>
          </a:p>
          <a:p>
            <a:r>
              <a:rPr lang="en-US" sz="2400" u="sng" dirty="0">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HB 725</a:t>
            </a:r>
            <a:r>
              <a:rPr lang="en-US" sz="2400" dirty="0">
                <a:latin typeface="Arial" panose="020B0604020202020204" pitchFamily="34" charset="0"/>
                <a:cs typeface="Arial" panose="020B0604020202020204" pitchFamily="34" charset="0"/>
              </a:rPr>
              <a:t> - Student Discipline - Restorative Approaches</a:t>
            </a:r>
          </a:p>
          <a:p>
            <a:r>
              <a:rPr lang="en-US" sz="2400" u="sng" dirty="0">
                <a:latin typeface="Arial" panose="020B0604020202020204" pitchFamily="34" charset="0"/>
                <a:cs typeface="Arial" panose="020B0604020202020204" pitchFamily="34" charset="0"/>
              </a:rPr>
              <a:t>SB 568</a:t>
            </a:r>
            <a:r>
              <a:rPr lang="en-US" sz="2400" dirty="0">
                <a:latin typeface="Arial" panose="020B0604020202020204" pitchFamily="34" charset="0"/>
                <a:cs typeface="Arial" panose="020B0604020202020204" pitchFamily="34" charset="0"/>
              </a:rPr>
              <a:t> (Ch. 53) - Crimes - Child Abuse and Neglect - Failure to Report</a:t>
            </a:r>
          </a:p>
          <a:p>
            <a:r>
              <a:rPr lang="en-US" sz="2400" dirty="0">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HB 486</a:t>
            </a:r>
            <a:r>
              <a:rPr lang="en-US" sz="24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SB 541</a:t>
            </a:r>
            <a:r>
              <a:rPr lang="en-US" sz="2400" dirty="0">
                <a:latin typeface="Arial" panose="020B0604020202020204" pitchFamily="34" charset="0"/>
                <a:cs typeface="Arial" panose="020B0604020202020204" pitchFamily="34" charset="0"/>
              </a:rPr>
              <a:t> - Education - Personnel Matters - Child Sexual Abuse and Sexual Misconduct Prevention</a:t>
            </a:r>
          </a:p>
          <a:p>
            <a:pPr marL="0" indent="0">
              <a:buNone/>
            </a:pPr>
            <a:endParaRPr lang="en-US" dirty="0"/>
          </a:p>
          <a:p>
            <a:pPr marL="0" indent="0">
              <a:buNone/>
            </a:pPr>
            <a:endParaRPr lang="en-US" dirty="0"/>
          </a:p>
        </p:txBody>
      </p:sp>
      <p:grpSp>
        <p:nvGrpSpPr>
          <p:cNvPr id="4" name="Group 3"/>
          <p:cNvGrpSpPr/>
          <p:nvPr/>
        </p:nvGrpSpPr>
        <p:grpSpPr>
          <a:xfrm>
            <a:off x="0" y="6324600"/>
            <a:ext cx="9144000" cy="490049"/>
            <a:chOff x="0" y="6324600"/>
            <a:chExt cx="9144000" cy="490049"/>
          </a:xfrm>
        </p:grpSpPr>
        <p:pic>
          <p:nvPicPr>
            <p:cNvPr id="5" name="Picture 2" descr="E:\MABE Files 1-4-16\Logo - MABE &amp; Others\2016 MABE Logo\MABE Logo.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8800" b="25600"/>
            <a:stretch/>
          </p:blipFill>
          <p:spPr bwMode="auto">
            <a:xfrm>
              <a:off x="7254240" y="6400800"/>
              <a:ext cx="1737360" cy="413849"/>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V="1">
              <a:off x="0" y="6324600"/>
              <a:ext cx="914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29207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63562"/>
          </a:xfrm>
          <a:solidFill>
            <a:schemeClr val="tx1"/>
          </a:solidFill>
        </p:spPr>
        <p:txBody>
          <a:bodyPr>
            <a:normAutofit fontScale="90000"/>
          </a:bodyPr>
          <a:lstStyle/>
          <a:p>
            <a:r>
              <a:rPr lang="en-US" sz="4000" dirty="0">
                <a:solidFill>
                  <a:schemeClr val="accent1"/>
                </a:solidFill>
              </a:rPr>
              <a:t>State Board Membership</a:t>
            </a:r>
          </a:p>
        </p:txBody>
      </p:sp>
      <p:sp>
        <p:nvSpPr>
          <p:cNvPr id="3" name="Content Placeholder 2"/>
          <p:cNvSpPr>
            <a:spLocks noGrp="1"/>
          </p:cNvSpPr>
          <p:nvPr>
            <p:ph idx="1"/>
          </p:nvPr>
        </p:nvSpPr>
        <p:spPr>
          <a:xfrm>
            <a:off x="228600" y="724414"/>
            <a:ext cx="8686800" cy="5867400"/>
          </a:xfrm>
        </p:spPr>
        <p:txBody>
          <a:bodyPr>
            <a:normAutofit/>
          </a:bodyPr>
          <a:lstStyle/>
          <a:p>
            <a:pPr marL="0" indent="0">
              <a:buNone/>
            </a:pPr>
            <a:r>
              <a:rPr lang="en-US" sz="2800" b="1" u="sng" dirty="0">
                <a:solidFill>
                  <a:schemeClr val="tx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HB 87</a:t>
            </a:r>
            <a:r>
              <a:rPr lang="en-US" sz="2800" b="1" dirty="0">
                <a:solidFill>
                  <a:schemeClr val="tx2"/>
                </a:solidFill>
                <a:latin typeface="Arial" panose="020B0604020202020204" pitchFamily="34" charset="0"/>
                <a:cs typeface="Arial" panose="020B0604020202020204" pitchFamily="34" charset="0"/>
              </a:rPr>
              <a:t>/</a:t>
            </a:r>
            <a:r>
              <a:rPr lang="en-US" sz="2800" b="1" u="sng" dirty="0">
                <a:solidFill>
                  <a:schemeClr val="tx2"/>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SB 529</a:t>
            </a:r>
            <a:r>
              <a:rPr lang="en-US" sz="2800" b="1" dirty="0">
                <a:solidFill>
                  <a:schemeClr val="tx2"/>
                </a:solidFill>
                <a:latin typeface="Arial" panose="020B0604020202020204" pitchFamily="34" charset="0"/>
                <a:cs typeface="Arial" panose="020B0604020202020204" pitchFamily="34" charset="0"/>
              </a:rPr>
              <a:t> - State Board of Education - Membership - Teachers and Parent </a:t>
            </a:r>
          </a:p>
          <a:p>
            <a:r>
              <a:rPr lang="en-US" sz="2800" dirty="0">
                <a:solidFill>
                  <a:schemeClr val="tx2"/>
                </a:solidFill>
                <a:latin typeface="Arial" panose="020B0604020202020204" pitchFamily="34" charset="0"/>
                <a:cs typeface="Arial" panose="020B0604020202020204" pitchFamily="34" charset="0"/>
              </a:rPr>
              <a:t>Increases the membership of the State Board of Education from 11 to 13 regular members, totaling 14 including the student member.</a:t>
            </a:r>
          </a:p>
          <a:p>
            <a:r>
              <a:rPr lang="en-US" sz="2800" dirty="0">
                <a:solidFill>
                  <a:schemeClr val="tx2"/>
                </a:solidFill>
                <a:latin typeface="Arial" panose="020B0604020202020204" pitchFamily="34" charset="0"/>
                <a:cs typeface="Arial" panose="020B0604020202020204" pitchFamily="34" charset="0"/>
              </a:rPr>
              <a:t>Establishes procedures for the appointment of one certified teacher and one parent of a student enrolled in a public school. </a:t>
            </a:r>
          </a:p>
          <a:p>
            <a:r>
              <a:rPr lang="en-US" sz="2800" dirty="0">
                <a:solidFill>
                  <a:schemeClr val="tx2"/>
                </a:solidFill>
                <a:latin typeface="Arial" panose="020B0604020202020204" pitchFamily="34" charset="0"/>
                <a:cs typeface="Arial" panose="020B0604020202020204" pitchFamily="34" charset="0"/>
              </a:rPr>
              <a:t>This bill took effect June 1, 2019. </a:t>
            </a:r>
          </a:p>
          <a:p>
            <a:r>
              <a:rPr lang="en-US" sz="2800" dirty="0">
                <a:latin typeface="Arial" panose="020B0604020202020204" pitchFamily="34" charset="0"/>
                <a:cs typeface="Arial" panose="020B0604020202020204" pitchFamily="34" charset="0"/>
              </a:rPr>
              <a:t>New board members to take office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in Jan. 2020.</a:t>
            </a:r>
            <a:endParaRPr lang="en-US" sz="2800" dirty="0">
              <a:solidFill>
                <a:schemeClr val="tx2"/>
              </a:solidFill>
              <a:latin typeface="Arial" panose="020B0604020202020204" pitchFamily="34" charset="0"/>
              <a:cs typeface="Arial" panose="020B0604020202020204" pitchFamily="34" charset="0"/>
            </a:endParaRPr>
          </a:p>
          <a:p>
            <a:pPr marL="0" indent="0">
              <a:buNone/>
            </a:pPr>
            <a:endParaRPr lang="en-US" dirty="0"/>
          </a:p>
        </p:txBody>
      </p:sp>
      <p:grpSp>
        <p:nvGrpSpPr>
          <p:cNvPr id="4" name="Group 3"/>
          <p:cNvGrpSpPr/>
          <p:nvPr/>
        </p:nvGrpSpPr>
        <p:grpSpPr>
          <a:xfrm>
            <a:off x="0" y="6324600"/>
            <a:ext cx="9144000" cy="490049"/>
            <a:chOff x="0" y="6324600"/>
            <a:chExt cx="9144000" cy="490049"/>
          </a:xfrm>
        </p:grpSpPr>
        <p:pic>
          <p:nvPicPr>
            <p:cNvPr id="5" name="Picture 2" descr="E:\MABE Files 1-4-16\Logo - MABE &amp; Others\2016 MABE Logo\MABE Logo.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8800" b="25600"/>
            <a:stretch/>
          </p:blipFill>
          <p:spPr bwMode="auto">
            <a:xfrm>
              <a:off x="7254240" y="6400800"/>
              <a:ext cx="1737360" cy="413849"/>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V="1">
              <a:off x="0" y="6324600"/>
              <a:ext cx="914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7" name="Picture 59" descr="j0439420">
            <a:extLst>
              <a:ext uri="{FF2B5EF4-FFF2-40B4-BE49-F238E27FC236}">
                <a16:creationId xmlns:a16="http://schemas.microsoft.com/office/drawing/2014/main" id="{E92D141A-8096-4EAB-949C-7B45D61C70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2327" y="4114800"/>
            <a:ext cx="2739273" cy="1828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272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63562"/>
          </a:xfrm>
          <a:solidFill>
            <a:schemeClr val="tx1"/>
          </a:solidFill>
        </p:spPr>
        <p:txBody>
          <a:bodyPr>
            <a:normAutofit fontScale="90000"/>
          </a:bodyPr>
          <a:lstStyle/>
          <a:p>
            <a:r>
              <a:rPr lang="en-US" sz="4000" dirty="0">
                <a:solidFill>
                  <a:schemeClr val="accent1"/>
                </a:solidFill>
              </a:rPr>
              <a:t>High School Assessments</a:t>
            </a:r>
          </a:p>
        </p:txBody>
      </p:sp>
      <p:sp>
        <p:nvSpPr>
          <p:cNvPr id="3" name="Content Placeholder 2"/>
          <p:cNvSpPr>
            <a:spLocks noGrp="1"/>
          </p:cNvSpPr>
          <p:nvPr>
            <p:ph idx="1"/>
          </p:nvPr>
        </p:nvSpPr>
        <p:spPr>
          <a:xfrm>
            <a:off x="228600" y="724414"/>
            <a:ext cx="8686800" cy="5867400"/>
          </a:xfrm>
        </p:spPr>
        <p:txBody>
          <a:bodyPr>
            <a:normAutofit/>
          </a:bodyPr>
          <a:lstStyle/>
          <a:p>
            <a:pPr marL="0" indent="0">
              <a:buNone/>
            </a:pPr>
            <a:r>
              <a:rPr lang="en-US" sz="2800" b="1" u="sng" dirty="0">
                <a:solidFill>
                  <a:schemeClr val="tx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HB 1019</a:t>
            </a:r>
            <a:r>
              <a:rPr lang="en-US" sz="2800" b="1" dirty="0">
                <a:solidFill>
                  <a:schemeClr val="tx2"/>
                </a:solidFill>
                <a:latin typeface="Arial" panose="020B0604020202020204" pitchFamily="34" charset="0"/>
                <a:cs typeface="Arial" panose="020B0604020202020204" pitchFamily="34" charset="0"/>
              </a:rPr>
              <a:t> - State Board of Education - Public High School Students - Assessments and Graduation Requirements</a:t>
            </a:r>
            <a:r>
              <a:rPr lang="en-US" sz="2800" dirty="0">
                <a:solidFill>
                  <a:schemeClr val="tx2"/>
                </a:solidFill>
                <a:latin typeface="Arial" panose="020B0604020202020204" pitchFamily="34" charset="0"/>
                <a:cs typeface="Arial" panose="020B0604020202020204" pitchFamily="34" charset="0"/>
              </a:rPr>
              <a:t> </a:t>
            </a:r>
          </a:p>
          <a:p>
            <a:r>
              <a:rPr lang="en-US" sz="2800" dirty="0">
                <a:solidFill>
                  <a:schemeClr val="tx2"/>
                </a:solidFill>
                <a:latin typeface="Arial" panose="020B0604020202020204" pitchFamily="34" charset="0"/>
                <a:cs typeface="Arial" panose="020B0604020202020204" pitchFamily="34" charset="0"/>
              </a:rPr>
              <a:t>Establishes the restriction that the State Board may only require a passing score on a standardized assessment to evaluate a student for graduation from high school after the assessment has been field-tested and piloted for </a:t>
            </a:r>
            <a:br>
              <a:rPr lang="en-US" sz="2800" dirty="0">
                <a:solidFill>
                  <a:schemeClr val="tx2"/>
                </a:solidFill>
                <a:latin typeface="Arial" panose="020B0604020202020204" pitchFamily="34" charset="0"/>
                <a:cs typeface="Arial" panose="020B0604020202020204" pitchFamily="34" charset="0"/>
              </a:rPr>
            </a:br>
            <a:r>
              <a:rPr lang="en-US" sz="2800" dirty="0">
                <a:solidFill>
                  <a:schemeClr val="tx2"/>
                </a:solidFill>
                <a:latin typeface="Arial" panose="020B0604020202020204" pitchFamily="34" charset="0"/>
                <a:cs typeface="Arial" panose="020B0604020202020204" pitchFamily="34" charset="0"/>
              </a:rPr>
              <a:t>at least 1 year. </a:t>
            </a:r>
          </a:p>
          <a:p>
            <a:r>
              <a:rPr lang="en-US" sz="2800" dirty="0">
                <a:solidFill>
                  <a:schemeClr val="tx2"/>
                </a:solidFill>
                <a:latin typeface="Arial" panose="020B0604020202020204" pitchFamily="34" charset="0"/>
                <a:cs typeface="Arial" panose="020B0604020202020204" pitchFamily="34" charset="0"/>
              </a:rPr>
              <a:t>The bill took effect July 1, 2019. </a:t>
            </a:r>
          </a:p>
          <a:p>
            <a:endParaRPr lang="en-US" sz="2800" dirty="0">
              <a:solidFill>
                <a:schemeClr val="tx2"/>
              </a:solidFill>
            </a:endParaRPr>
          </a:p>
          <a:p>
            <a:pPr marL="0" indent="0">
              <a:buNone/>
            </a:pPr>
            <a:endParaRPr lang="en-US" dirty="0"/>
          </a:p>
        </p:txBody>
      </p:sp>
      <p:grpSp>
        <p:nvGrpSpPr>
          <p:cNvPr id="4" name="Group 3"/>
          <p:cNvGrpSpPr/>
          <p:nvPr/>
        </p:nvGrpSpPr>
        <p:grpSpPr>
          <a:xfrm>
            <a:off x="0" y="6324600"/>
            <a:ext cx="9144000" cy="490049"/>
            <a:chOff x="0" y="6324600"/>
            <a:chExt cx="9144000" cy="490049"/>
          </a:xfrm>
        </p:grpSpPr>
        <p:pic>
          <p:nvPicPr>
            <p:cNvPr id="5" name="Picture 2" descr="E:\MABE Files 1-4-16\Logo - MABE &amp; Others\2016 MABE Logo\MABE Logo.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800" b="25600"/>
            <a:stretch/>
          </p:blipFill>
          <p:spPr bwMode="auto">
            <a:xfrm>
              <a:off x="7254240" y="6400800"/>
              <a:ext cx="1737360" cy="413849"/>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V="1">
              <a:off x="0" y="6324600"/>
              <a:ext cx="914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7" name="Picture 15">
            <a:extLst>
              <a:ext uri="{FF2B5EF4-FFF2-40B4-BE49-F238E27FC236}">
                <a16:creationId xmlns:a16="http://schemas.microsoft.com/office/drawing/2014/main" id="{D84F48A4-4A0E-4645-B528-1AE5E9E7C5B9}"/>
              </a:ext>
            </a:extLst>
          </p:cNvPr>
          <p:cNvPicPr>
            <a:picLocks noChangeAspect="1" noChangeArrowheads="1"/>
          </p:cNvPicPr>
          <p:nvPr/>
        </p:nvPicPr>
        <p:blipFill>
          <a:blip r:embed="rId5"/>
          <a:srcRect/>
          <a:stretch>
            <a:fillRect/>
          </a:stretch>
        </p:blipFill>
        <p:spPr bwMode="auto">
          <a:xfrm>
            <a:off x="6400800" y="4002982"/>
            <a:ext cx="2362200" cy="2130604"/>
          </a:xfrm>
          <a:prstGeom prst="rect">
            <a:avLst/>
          </a:prstGeom>
          <a:noFill/>
          <a:ln w="9525">
            <a:noFill/>
            <a:miter lim="800000"/>
            <a:headEnd/>
            <a:tailEnd/>
          </a:ln>
        </p:spPr>
      </p:pic>
    </p:spTree>
    <p:extLst>
      <p:ext uri="{BB962C8B-B14F-4D97-AF65-F5344CB8AC3E}">
        <p14:creationId xmlns:p14="http://schemas.microsoft.com/office/powerpoint/2010/main" val="3672817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63562"/>
          </a:xfrm>
          <a:solidFill>
            <a:schemeClr val="tx1"/>
          </a:solidFill>
        </p:spPr>
        <p:txBody>
          <a:bodyPr>
            <a:normAutofit fontScale="90000"/>
          </a:bodyPr>
          <a:lstStyle/>
          <a:p>
            <a:r>
              <a:rPr lang="en-US" sz="4000" dirty="0">
                <a:solidFill>
                  <a:schemeClr val="accent1"/>
                </a:solidFill>
              </a:rPr>
              <a:t>Reading Ability Screenings and Interventions</a:t>
            </a:r>
          </a:p>
        </p:txBody>
      </p:sp>
      <p:sp>
        <p:nvSpPr>
          <p:cNvPr id="3" name="Content Placeholder 2"/>
          <p:cNvSpPr>
            <a:spLocks noGrp="1"/>
          </p:cNvSpPr>
          <p:nvPr>
            <p:ph idx="1"/>
          </p:nvPr>
        </p:nvSpPr>
        <p:spPr>
          <a:xfrm>
            <a:off x="228600" y="724414"/>
            <a:ext cx="8686800" cy="5867400"/>
          </a:xfrm>
        </p:spPr>
        <p:txBody>
          <a:bodyPr>
            <a:normAutofit fontScale="92500" lnSpcReduction="10000"/>
          </a:bodyPr>
          <a:lstStyle/>
          <a:p>
            <a:pPr marL="0" indent="0">
              <a:buNone/>
            </a:pPr>
            <a:r>
              <a:rPr lang="en-US" sz="2800" b="1" u="sng" dirty="0">
                <a:solidFill>
                  <a:schemeClr val="tx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SB 734</a:t>
            </a:r>
            <a:r>
              <a:rPr lang="en-US" sz="2800" b="1" dirty="0">
                <a:solidFill>
                  <a:schemeClr val="tx2"/>
                </a:solidFill>
                <a:latin typeface="Arial" panose="020B0604020202020204" pitchFamily="34" charset="0"/>
                <a:cs typeface="Arial" panose="020B0604020202020204" pitchFamily="34" charset="0"/>
              </a:rPr>
              <a:t> - Students with Reading Difficulties - Screenings and Interventions </a:t>
            </a:r>
          </a:p>
          <a:p>
            <a:r>
              <a:rPr lang="en-US" sz="2800" dirty="0">
                <a:solidFill>
                  <a:schemeClr val="tx2"/>
                </a:solidFill>
                <a:latin typeface="Arial" panose="020B0604020202020204" pitchFamily="34" charset="0"/>
                <a:cs typeface="Arial" panose="020B0604020202020204" pitchFamily="34" charset="0"/>
              </a:rPr>
              <a:t>Requires, beginning with the 2020-2021 school year, each local board to ensure that students are screened to identify if the student is at risk for reading difficulties. </a:t>
            </a:r>
          </a:p>
          <a:p>
            <a:r>
              <a:rPr lang="en-US" sz="2800" dirty="0">
                <a:solidFill>
                  <a:schemeClr val="tx2"/>
                </a:solidFill>
                <a:latin typeface="Arial" panose="020B0604020202020204" pitchFamily="34" charset="0"/>
                <a:cs typeface="Arial" panose="020B0604020202020204" pitchFamily="34" charset="0"/>
              </a:rPr>
              <a:t>If the screening results indicate that the student is at risk of reading difficulties, schools must provide supplemental reading instruction, and provide a notification letter to the student’s parent. </a:t>
            </a:r>
          </a:p>
          <a:p>
            <a:r>
              <a:rPr lang="en-US" sz="2800" dirty="0">
                <a:solidFill>
                  <a:schemeClr val="tx2"/>
                </a:solidFill>
                <a:latin typeface="Arial" panose="020B0604020202020204" pitchFamily="34" charset="0"/>
                <a:cs typeface="Arial" panose="020B0604020202020204" pitchFamily="34" charset="0"/>
              </a:rPr>
              <a:t>MSDE must develop resources for local boards every four years to support local training.  </a:t>
            </a:r>
          </a:p>
          <a:p>
            <a:r>
              <a:rPr lang="en-US" sz="2800" dirty="0">
                <a:solidFill>
                  <a:schemeClr val="tx2"/>
                </a:solidFill>
                <a:latin typeface="Arial" panose="020B0604020202020204" pitchFamily="34" charset="0"/>
                <a:cs typeface="Arial" panose="020B0604020202020204" pitchFamily="34" charset="0"/>
              </a:rPr>
              <a:t>Local boards must report annually to MSDE beginning with the 2020-2021 school year. </a:t>
            </a:r>
          </a:p>
          <a:p>
            <a:r>
              <a:rPr lang="en-US" sz="2800" dirty="0">
                <a:solidFill>
                  <a:schemeClr val="tx2"/>
                </a:solidFill>
                <a:latin typeface="Arial" panose="020B0604020202020204" pitchFamily="34" charset="0"/>
                <a:cs typeface="Arial" panose="020B0604020202020204" pitchFamily="34" charset="0"/>
              </a:rPr>
              <a:t>The bill took effect July 1, 2019.</a:t>
            </a:r>
          </a:p>
          <a:p>
            <a:pPr marL="0" indent="0">
              <a:buNone/>
            </a:pPr>
            <a:endParaRPr lang="en-US" dirty="0"/>
          </a:p>
        </p:txBody>
      </p:sp>
      <p:grpSp>
        <p:nvGrpSpPr>
          <p:cNvPr id="4" name="Group 3"/>
          <p:cNvGrpSpPr/>
          <p:nvPr/>
        </p:nvGrpSpPr>
        <p:grpSpPr>
          <a:xfrm>
            <a:off x="0" y="6324600"/>
            <a:ext cx="9144000" cy="490049"/>
            <a:chOff x="0" y="6324600"/>
            <a:chExt cx="9144000" cy="490049"/>
          </a:xfrm>
        </p:grpSpPr>
        <p:pic>
          <p:nvPicPr>
            <p:cNvPr id="5" name="Picture 2" descr="E:\MABE Files 1-4-16\Logo - MABE &amp; Others\2016 MABE Logo\MABE Logo.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800" b="25600"/>
            <a:stretch/>
          </p:blipFill>
          <p:spPr bwMode="auto">
            <a:xfrm>
              <a:off x="7254240" y="6400800"/>
              <a:ext cx="1737360" cy="413849"/>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V="1">
              <a:off x="0" y="6324600"/>
              <a:ext cx="914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1774977"/>
      </p:ext>
    </p:extLst>
  </p:cSld>
  <p:clrMapOvr>
    <a:masterClrMapping/>
  </p:clrMapOvr>
</p:sld>
</file>

<file path=ppt/theme/theme1.xml><?xml version="1.0" encoding="utf-8"?>
<a:theme xmlns:a="http://schemas.openxmlformats.org/drawingml/2006/main" name="Office Theme">
  <a:themeElements>
    <a:clrScheme name="MABE Colors">
      <a:dk1>
        <a:srgbClr val="BD202E"/>
      </a:dk1>
      <a:lt1>
        <a:srgbClr val="FFC225"/>
      </a:lt1>
      <a:dk2>
        <a:srgbClr val="000000"/>
      </a:dk2>
      <a:lt2>
        <a:srgbClr val="FFFFFF"/>
      </a:lt2>
      <a:accent1>
        <a:srgbClr val="FFFFFF"/>
      </a:accent1>
      <a:accent2>
        <a:srgbClr val="000000"/>
      </a:accent2>
      <a:accent3>
        <a:srgbClr val="003300"/>
      </a:accent3>
      <a:accent4>
        <a:srgbClr val="003300"/>
      </a:accent4>
      <a:accent5>
        <a:srgbClr val="003300"/>
      </a:accent5>
      <a:accent6>
        <a:srgbClr val="003300"/>
      </a:accent6>
      <a:hlink>
        <a:srgbClr val="006000"/>
      </a:hlink>
      <a:folHlink>
        <a:srgbClr val="273014"/>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30271</TotalTime>
  <Words>1464</Words>
  <Application>Microsoft Office PowerPoint</Application>
  <PresentationFormat>On-screen Show (4:3)</PresentationFormat>
  <Paragraphs>245</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Cambria</vt:lpstr>
      <vt:lpstr>PT Sans</vt:lpstr>
      <vt:lpstr>PT Sans Narrow</vt:lpstr>
      <vt:lpstr>Office Theme</vt:lpstr>
      <vt:lpstr>PowerPoint Presentation</vt:lpstr>
      <vt:lpstr>MABE’s Legislative Priorities in 2020</vt:lpstr>
      <vt:lpstr>The Kirwan Blueprint in 2019 </vt:lpstr>
      <vt:lpstr>Kirwan Blueprint (SB 1030)</vt:lpstr>
      <vt:lpstr>Kirwan Blueprint (SB 1030)</vt:lpstr>
      <vt:lpstr>Bills Passed in 2019</vt:lpstr>
      <vt:lpstr>State Board Membership</vt:lpstr>
      <vt:lpstr>High School Assessments</vt:lpstr>
      <vt:lpstr>Reading Ability Screenings and Interventions</vt:lpstr>
      <vt:lpstr>Student Discipline Reform</vt:lpstr>
      <vt:lpstr>Criminal Penalty for Failure to Report</vt:lpstr>
      <vt:lpstr>Sexual Abuse Prevention</vt:lpstr>
      <vt:lpstr>2020 Session Forecast</vt:lpstr>
      <vt:lpstr>The Built to Learn Act</vt:lpstr>
      <vt:lpstr>Special Ed. Expert Witness Fees</vt:lpstr>
      <vt:lpstr>2020 Session – Kirwan Legislation</vt:lpstr>
      <vt:lpstr>Advocacy Tools for the Kirwan Blueprint</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MABELAPTOP25</dc:creator>
  <cp:lastModifiedBy>John Woolums</cp:lastModifiedBy>
  <cp:revision>289</cp:revision>
  <cp:lastPrinted>2020-01-13T01:30:42Z</cp:lastPrinted>
  <dcterms:created xsi:type="dcterms:W3CDTF">2016-05-25T22:33:34Z</dcterms:created>
  <dcterms:modified xsi:type="dcterms:W3CDTF">2020-01-14T22:00:38Z</dcterms:modified>
</cp:coreProperties>
</file>